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</p:sldMasterIdLst>
  <p:notesMasterIdLst>
    <p:notesMasterId r:id="rId121"/>
  </p:notesMasterIdLst>
  <p:sldIdLst>
    <p:sldId id="256" r:id="rId2"/>
    <p:sldId id="645" r:id="rId3"/>
    <p:sldId id="580" r:id="rId4"/>
    <p:sldId id="581" r:id="rId5"/>
    <p:sldId id="582" r:id="rId6"/>
    <p:sldId id="662" r:id="rId7"/>
    <p:sldId id="584" r:id="rId8"/>
    <p:sldId id="632" r:id="rId9"/>
    <p:sldId id="661" r:id="rId10"/>
    <p:sldId id="588" r:id="rId11"/>
    <p:sldId id="259" r:id="rId12"/>
    <p:sldId id="260" r:id="rId13"/>
    <p:sldId id="261" r:id="rId14"/>
    <p:sldId id="262" r:id="rId15"/>
    <p:sldId id="263" r:id="rId16"/>
    <p:sldId id="651" r:id="rId17"/>
    <p:sldId id="639" r:id="rId18"/>
    <p:sldId id="265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3" r:id="rId27"/>
    <p:sldId id="335" r:id="rId28"/>
    <p:sldId id="334" r:id="rId29"/>
    <p:sldId id="332" r:id="rId30"/>
    <p:sldId id="264" r:id="rId31"/>
    <p:sldId id="669" r:id="rId32"/>
    <p:sldId id="266" r:id="rId33"/>
    <p:sldId id="336" r:id="rId34"/>
    <p:sldId id="267" r:id="rId35"/>
    <p:sldId id="597" r:id="rId36"/>
    <p:sldId id="268" r:id="rId37"/>
    <p:sldId id="663" r:id="rId38"/>
    <p:sldId id="670" r:id="rId39"/>
    <p:sldId id="671" r:id="rId40"/>
    <p:sldId id="672" r:id="rId41"/>
    <p:sldId id="673" r:id="rId42"/>
    <p:sldId id="599" r:id="rId43"/>
    <p:sldId id="601" r:id="rId44"/>
    <p:sldId id="602" r:id="rId45"/>
    <p:sldId id="674" r:id="rId46"/>
    <p:sldId id="664" r:id="rId47"/>
    <p:sldId id="665" r:id="rId48"/>
    <p:sldId id="666" r:id="rId49"/>
    <p:sldId id="675" r:id="rId50"/>
    <p:sldId id="676" r:id="rId51"/>
    <p:sldId id="677" r:id="rId52"/>
    <p:sldId id="269" r:id="rId53"/>
    <p:sldId id="271" r:id="rId54"/>
    <p:sldId id="272" r:id="rId55"/>
    <p:sldId id="273" r:id="rId56"/>
    <p:sldId id="337" r:id="rId57"/>
    <p:sldId id="274" r:id="rId58"/>
    <p:sldId id="275" r:id="rId59"/>
    <p:sldId id="276" r:id="rId60"/>
    <p:sldId id="679" r:id="rId61"/>
    <p:sldId id="713" r:id="rId62"/>
    <p:sldId id="279" r:id="rId63"/>
    <p:sldId id="680" r:id="rId64"/>
    <p:sldId id="338" r:id="rId65"/>
    <p:sldId id="278" r:id="rId66"/>
    <p:sldId id="277" r:id="rId67"/>
    <p:sldId id="364" r:id="rId68"/>
    <p:sldId id="712" r:id="rId69"/>
    <p:sldId id="681" r:id="rId70"/>
    <p:sldId id="682" r:id="rId71"/>
    <p:sldId id="280" r:id="rId72"/>
    <p:sldId id="281" r:id="rId73"/>
    <p:sldId id="684" r:id="rId74"/>
    <p:sldId id="685" r:id="rId75"/>
    <p:sldId id="283" r:id="rId76"/>
    <p:sldId id="686" r:id="rId77"/>
    <p:sldId id="366" r:id="rId78"/>
    <p:sldId id="687" r:id="rId79"/>
    <p:sldId id="688" r:id="rId80"/>
    <p:sldId id="690" r:id="rId81"/>
    <p:sldId id="689" r:id="rId82"/>
    <p:sldId id="691" r:id="rId83"/>
    <p:sldId id="695" r:id="rId84"/>
    <p:sldId id="696" r:id="rId85"/>
    <p:sldId id="285" r:id="rId86"/>
    <p:sldId id="692" r:id="rId87"/>
    <p:sldId id="287" r:id="rId88"/>
    <p:sldId id="693" r:id="rId89"/>
    <p:sldId id="289" r:id="rId90"/>
    <p:sldId id="694" r:id="rId91"/>
    <p:sldId id="295" r:id="rId92"/>
    <p:sldId id="296" r:id="rId93"/>
    <p:sldId id="297" r:id="rId94"/>
    <p:sldId id="298" r:id="rId95"/>
    <p:sldId id="299" r:id="rId96"/>
    <p:sldId id="315" r:id="rId97"/>
    <p:sldId id="304" r:id="rId98"/>
    <p:sldId id="301" r:id="rId99"/>
    <p:sldId id="697" r:id="rId100"/>
    <p:sldId id="698" r:id="rId101"/>
    <p:sldId id="699" r:id="rId102"/>
    <p:sldId id="701" r:id="rId103"/>
    <p:sldId id="700" r:id="rId104"/>
    <p:sldId id="702" r:id="rId105"/>
    <p:sldId id="703" r:id="rId106"/>
    <p:sldId id="305" r:id="rId107"/>
    <p:sldId id="704" r:id="rId108"/>
    <p:sldId id="705" r:id="rId109"/>
    <p:sldId id="313" r:id="rId110"/>
    <p:sldId id="706" r:id="rId111"/>
    <p:sldId id="312" r:id="rId112"/>
    <p:sldId id="707" r:id="rId113"/>
    <p:sldId id="316" r:id="rId114"/>
    <p:sldId id="708" r:id="rId115"/>
    <p:sldId id="317" r:id="rId116"/>
    <p:sldId id="318" r:id="rId117"/>
    <p:sldId id="711" r:id="rId118"/>
    <p:sldId id="320" r:id="rId119"/>
    <p:sldId id="710" r:id="rId1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3629" autoAdjust="0"/>
  </p:normalViewPr>
  <p:slideViewPr>
    <p:cSldViewPr snapToGrid="0">
      <p:cViewPr>
        <p:scale>
          <a:sx n="66" d="100"/>
          <a:sy n="66" d="100"/>
        </p:scale>
        <p:origin x="55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F969C-290D-4AF7-9D1F-D9365819CC59}" type="datetimeFigureOut">
              <a:rPr lang="zh-CN" altLang="en-US" smtClean="0"/>
              <a:pPr/>
              <a:t>2020/5/11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1687-B0A7-4083-A9B7-8BE7ECAB6D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7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3.1~3.5</a:t>
            </a:r>
            <a:r>
              <a:rPr lang="zh-CN" altLang="en-US" dirty="0"/>
              <a:t>都是基本代码，用于基本块的编译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3.6</a:t>
            </a:r>
            <a:r>
              <a:rPr lang="zh-CN" altLang="en-US" dirty="0"/>
              <a:t>是函数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/>
              <a:t>3.7</a:t>
            </a:r>
            <a:r>
              <a:rPr lang="zh-CN" altLang="en-US"/>
              <a:t>是</a:t>
            </a:r>
            <a:r>
              <a:rPr lang="zh-CN" altLang="en-US" dirty="0"/>
              <a:t>数据的实现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4465181-E0DB-4F68-B6CD-8DE283401434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40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0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145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80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80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9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96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0xf000 + 0x8 =</a:t>
            </a:r>
            <a:r>
              <a:rPr lang="en-US" baseline="0" dirty="0"/>
              <a:t> 0xf008</a:t>
            </a:r>
          </a:p>
          <a:p>
            <a:r>
              <a:rPr lang="en-US" baseline="0" dirty="0"/>
              <a:t>0xf000 + 0x0100 = 0xf100</a:t>
            </a:r>
          </a:p>
          <a:p>
            <a:r>
              <a:rPr lang="en-US" baseline="0" dirty="0"/>
              <a:t>0xf000 + 4*0x0100 = 0xf400</a:t>
            </a:r>
          </a:p>
          <a:p>
            <a:r>
              <a:rPr lang="en-US" baseline="0" dirty="0"/>
              <a:t>2*0xf000 + 0x80 = 0x1d080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65B0C-B35D-4608-94F8-324A6C7A47D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36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12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75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92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77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1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9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64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926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72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2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2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99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96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328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050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跳转是依据前提条件而作出的决策，因此首先要知道当前情况如何，</a:t>
            </a:r>
            <a:r>
              <a:rPr lang="en-US" altLang="zh-CN" dirty="0"/>
              <a:t>IA32</a:t>
            </a:r>
            <a:r>
              <a:rPr lang="zh-CN" altLang="en-US" dirty="0"/>
              <a:t>上使用条件码来完成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074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跳转是依据前提条件而作出的决策，因此首先要知道当前情况如何，</a:t>
            </a:r>
            <a:r>
              <a:rPr lang="en-US" altLang="zh-CN" dirty="0"/>
              <a:t>IA32</a:t>
            </a:r>
            <a:r>
              <a:rPr lang="zh-CN" altLang="en-US" dirty="0"/>
              <a:t>上使用条件码来完成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074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23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92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8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0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8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1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8B12C5-B8B1-41C6-B29F-6FC9FEB127A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95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1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715368-1108-4622-9707-1302AF29C5F4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Parallel Programming with  Intel Parallel Studio XE </a:t>
            </a:r>
            <a:fld id="{4EC9487D-EDE6-4240-988C-9B3801F6C3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9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5C-E412-4327-A2D3-6A3689C503B1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BFE60-31ED-427F-A1F2-3D69A70E38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9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D07A6-638C-4D27-B6AB-268E34B0E210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9239F-357D-482E-918D-3ED5A63575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122B3-86C5-44B2-A31D-101270A77D2F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EB7A3-68BD-4CAE-8C14-8063AF6D8F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9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3F79-A974-43C6-80E9-65454845AAAF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EB1A0-3023-43F0-97EE-02504FA71A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56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5DBBD-6995-4DED-8717-653520402F37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A321-DC3E-40F3-9C40-B0DC3FC0A8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7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7E25-5B42-4525-91B6-BC4BA244FC14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F7AEF-DFB1-4D8E-A0AD-E22BEDE345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5611B-78D8-4A61-96EF-510306F2C2E5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7BB3E-743D-4008-8225-7E363631CB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C386-04D6-401E-ABEB-7F953EC0AE82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184C0-916E-4CCA-8FFE-169A3289BB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6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302E-8084-463D-98EB-665EE57F03FE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31BE3-27E6-45A3-9FD0-D6D377DA90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2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68163-2CD8-4BB8-820C-0D53A8BFBD48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31243-DBEA-4109-85A3-E82E485F61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98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A08E8D-C396-42F6-A6A4-94EA64FE17C5}" type="datetime1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41F4F0B-1E44-4A40-8C56-CF8BFA97AA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9" descr="ppt-nhpccsz-4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7" y="0"/>
            <a:ext cx="113313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7"/>
          <p:cNvSpPr txBox="1">
            <a:spLocks noChangeArrowheads="1"/>
          </p:cNvSpPr>
          <p:nvPr userDrawn="1"/>
        </p:nvSpPr>
        <p:spPr bwMode="auto">
          <a:xfrm>
            <a:off x="527051" y="260351"/>
            <a:ext cx="5739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/>
              <a:t>深入理解计算机系统</a:t>
            </a:r>
            <a:r>
              <a:rPr lang="en-US" altLang="zh-CN" sz="1200" dirty="0"/>
              <a:t>/Computer</a:t>
            </a:r>
            <a:r>
              <a:rPr lang="en-US" altLang="zh-CN" sz="1200" baseline="0" dirty="0"/>
              <a:t> Systems: A Programmer’s Perspective 3</a:t>
            </a:r>
            <a:r>
              <a:rPr lang="en-US" altLang="zh-CN" sz="1200" baseline="30000" dirty="0"/>
              <a:t>rd</a:t>
            </a:r>
            <a:r>
              <a:rPr lang="en-US" altLang="zh-CN" sz="1200" baseline="0" dirty="0"/>
              <a:t> Edition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299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7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0.wdp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 idx="4294967295"/>
          </p:nvPr>
        </p:nvSpPr>
        <p:spPr>
          <a:xfrm>
            <a:off x="1032628" y="831291"/>
            <a:ext cx="9144000" cy="1588636"/>
          </a:xfrm>
        </p:spPr>
        <p:txBody>
          <a:bodyPr/>
          <a:lstStyle/>
          <a:p>
            <a:pPr eaLnBrk="1" hangingPunct="1"/>
            <a:r>
              <a:rPr lang="en-US" altLang="zh-CN" b="1" dirty="0"/>
              <a:t>Chapter 3 </a:t>
            </a:r>
            <a:r>
              <a:rPr lang="zh-CN" altLang="en-US" b="1" dirty="0"/>
              <a:t>程序的机器级表示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016000" y="2618510"/>
            <a:ext cx="9144000" cy="3969326"/>
          </a:xfrm>
        </p:spPr>
        <p:txBody>
          <a:bodyPr rtlCol="0"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 程序编码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3.3 </a:t>
            </a:r>
            <a:r>
              <a:rPr lang="zh-CN" altLang="en-US" b="1" dirty="0"/>
              <a:t>数据格式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 访问信息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 算术与逻辑操作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 控制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3.7</a:t>
            </a:r>
            <a:r>
              <a:rPr lang="zh-CN" altLang="en-US" b="1" dirty="0"/>
              <a:t> 过程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3.8</a:t>
            </a:r>
            <a:r>
              <a:rPr lang="zh-CN" altLang="en-US" b="1" dirty="0"/>
              <a:t> 数组分配和访问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3.9 </a:t>
            </a:r>
            <a:r>
              <a:rPr lang="zh-CN" altLang="en-US" b="1" dirty="0"/>
              <a:t>异质的数据结构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3.10</a:t>
            </a:r>
            <a:r>
              <a:rPr lang="zh-CN" altLang="en-US" b="1" dirty="0"/>
              <a:t> 在机器级程序中将控制与数据结合起来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3.11 </a:t>
            </a:r>
            <a:r>
              <a:rPr lang="zh-CN" altLang="en-US" b="1" dirty="0"/>
              <a:t>浮点代码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15879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2438403" y="2514601"/>
            <a:ext cx="914398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itchFamily="34" charset="0"/>
              </a:rPr>
              <a:t>文本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2514605" y="3655701"/>
            <a:ext cx="838196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itchFamily="34" charset="0"/>
              </a:rPr>
              <a:t>文本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2209803" y="4724401"/>
            <a:ext cx="1142998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itchFamily="34" charset="0"/>
              </a:rPr>
              <a:t>二进制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2057409" y="5867401"/>
            <a:ext cx="1295392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itchFamily="34" charset="0"/>
              </a:rPr>
              <a:t>二进制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48486" name="Line 6"/>
          <p:cNvSpPr>
            <a:spLocks noChangeShapeType="1"/>
          </p:cNvSpPr>
          <p:nvPr/>
        </p:nvSpPr>
        <p:spPr bwMode="auto">
          <a:xfrm>
            <a:off x="5513388" y="2977234"/>
            <a:ext cx="0" cy="68036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5819775" y="3124201"/>
            <a:ext cx="303212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itchFamily="34" charset="0"/>
              </a:rPr>
              <a:t>编译器</a:t>
            </a:r>
            <a:r>
              <a:rPr lang="en-US" sz="2000" dirty="0">
                <a:latin typeface="Calibri" pitchFamily="34" charset="0"/>
              </a:rPr>
              <a:t> (</a:t>
            </a:r>
            <a:r>
              <a:rPr lang="en-US" sz="2000" dirty="0" err="1">
                <a:latin typeface="Courier New" pitchFamily="49" charset="0"/>
              </a:rPr>
              <a:t>gcc</a:t>
            </a:r>
            <a:r>
              <a:rPr lang="en-US" sz="2000" dirty="0">
                <a:latin typeface="Courier New" pitchFamily="49" charset="0"/>
              </a:rPr>
              <a:t> –</a:t>
            </a:r>
            <a:r>
              <a:rPr lang="en-US" sz="2000" dirty="0" err="1">
                <a:latin typeface="Courier New" pitchFamily="49" charset="0"/>
              </a:rPr>
              <a:t>Og</a:t>
            </a:r>
            <a:r>
              <a:rPr lang="en-US" sz="2000" dirty="0">
                <a:latin typeface="Courier New" pitchFamily="49" charset="0"/>
              </a:rPr>
              <a:t> -S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5803900" y="4191001"/>
            <a:ext cx="304800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itchFamily="34" charset="0"/>
              </a:rPr>
              <a:t>汇编器</a:t>
            </a:r>
            <a:r>
              <a:rPr lang="en-US" sz="2000" dirty="0">
                <a:latin typeface="Calibri" pitchFamily="34" charset="0"/>
              </a:rPr>
              <a:t> (</a:t>
            </a:r>
            <a:r>
              <a:rPr lang="en-US" sz="2000" dirty="0" err="1">
                <a:latin typeface="Courier New" pitchFamily="49" charset="0"/>
              </a:rPr>
              <a:t>gcc</a:t>
            </a:r>
            <a:r>
              <a:rPr lang="en-US" sz="2000" dirty="0">
                <a:latin typeface="Calibri" pitchFamily="34" charset="0"/>
              </a:rPr>
              <a:t> or </a:t>
            </a:r>
            <a:r>
              <a:rPr lang="en-US" sz="2000" dirty="0">
                <a:latin typeface="Courier New" pitchFamily="49" charset="0"/>
              </a:rPr>
              <a:t>as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sp>
        <p:nvSpPr>
          <p:cNvPr id="148489" name="Rectangle 9"/>
          <p:cNvSpPr>
            <a:spLocks noChangeArrowheads="1"/>
          </p:cNvSpPr>
          <p:nvPr/>
        </p:nvSpPr>
        <p:spPr bwMode="auto">
          <a:xfrm>
            <a:off x="5819776" y="5334001"/>
            <a:ext cx="263842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itchFamily="34" charset="0"/>
              </a:rPr>
              <a:t>链接器</a:t>
            </a:r>
            <a:r>
              <a:rPr lang="en-US" sz="2000" dirty="0">
                <a:latin typeface="Calibri" pitchFamily="34" charset="0"/>
              </a:rPr>
              <a:t> (</a:t>
            </a:r>
            <a:r>
              <a:rPr lang="en-US" sz="2000" dirty="0" err="1">
                <a:latin typeface="Courier New" pitchFamily="49" charset="0"/>
              </a:rPr>
              <a:t>gcc</a:t>
            </a:r>
            <a:r>
              <a:rPr lang="en-US" sz="2000" dirty="0">
                <a:latin typeface="Calibri" pitchFamily="34" charset="0"/>
              </a:rPr>
              <a:t> or</a:t>
            </a:r>
            <a:r>
              <a:rPr lang="en-US" sz="2000" dirty="0">
                <a:latin typeface="Courier" pitchFamily="49" charset="0"/>
              </a:rPr>
              <a:t> </a:t>
            </a:r>
            <a:r>
              <a:rPr lang="en-US" sz="2000" dirty="0">
                <a:latin typeface="Courier New" pitchFamily="49" charset="0"/>
              </a:rPr>
              <a:t>ld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sp>
        <p:nvSpPr>
          <p:cNvPr id="148490" name="Rectangle 10"/>
          <p:cNvSpPr>
            <a:spLocks noChangeArrowheads="1"/>
          </p:cNvSpPr>
          <p:nvPr/>
        </p:nvSpPr>
        <p:spPr bwMode="auto">
          <a:xfrm>
            <a:off x="3897313" y="2579689"/>
            <a:ext cx="3263900" cy="397545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itchFamily="34" charset="0"/>
              </a:rPr>
              <a:t>C program (</a:t>
            </a:r>
            <a:r>
              <a:rPr lang="en-US" sz="2000" dirty="0">
                <a:latin typeface="Courier New" pitchFamily="49" charset="0"/>
              </a:rPr>
              <a:t>p1.c p2.c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3783013" y="3657601"/>
            <a:ext cx="3492500" cy="397545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latin typeface="Calibri" pitchFamily="34" charset="0"/>
              </a:rPr>
              <a:t>Asm</a:t>
            </a:r>
            <a:r>
              <a:rPr lang="en-US" sz="2000" dirty="0">
                <a:latin typeface="Calibri" pitchFamily="34" charset="0"/>
              </a:rPr>
              <a:t> program (</a:t>
            </a:r>
            <a:r>
              <a:rPr lang="en-US" sz="2000" dirty="0">
                <a:latin typeface="Courier New" pitchFamily="49" charset="0"/>
              </a:rPr>
              <a:t>p1.s p2.s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sp>
        <p:nvSpPr>
          <p:cNvPr id="148492" name="Rectangle 12"/>
          <p:cNvSpPr>
            <a:spLocks noChangeArrowheads="1"/>
          </p:cNvSpPr>
          <p:nvPr/>
        </p:nvSpPr>
        <p:spPr bwMode="auto">
          <a:xfrm>
            <a:off x="3668713" y="4800601"/>
            <a:ext cx="3721100" cy="397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itchFamily="34" charset="0"/>
              </a:rPr>
              <a:t>Object program (</a:t>
            </a:r>
            <a:r>
              <a:rPr lang="en-US" sz="2000" dirty="0">
                <a:latin typeface="Courier New" pitchFamily="49" charset="0"/>
              </a:rPr>
              <a:t>p1.o p2.o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3655219" y="5943601"/>
            <a:ext cx="3748088" cy="397545"/>
          </a:xfrm>
          <a:prstGeom prst="rect">
            <a:avLst/>
          </a:prstGeom>
          <a:solidFill>
            <a:srgbClr val="FF99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itchFamily="34" charset="0"/>
              </a:rPr>
              <a:t>Executable program (</a:t>
            </a:r>
            <a:r>
              <a:rPr lang="en-US" sz="2000" dirty="0">
                <a:latin typeface="Courier New" pitchFamily="49" charset="0"/>
              </a:rPr>
              <a:t>p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sp>
        <p:nvSpPr>
          <p:cNvPr id="148494" name="Line 14"/>
          <p:cNvSpPr>
            <a:spLocks noChangeShapeType="1"/>
          </p:cNvSpPr>
          <p:nvPr/>
        </p:nvSpPr>
        <p:spPr bwMode="auto">
          <a:xfrm>
            <a:off x="5513388" y="4055146"/>
            <a:ext cx="0" cy="7264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8495" name="Line 15"/>
          <p:cNvSpPr>
            <a:spLocks noChangeShapeType="1"/>
          </p:cNvSpPr>
          <p:nvPr/>
        </p:nvSpPr>
        <p:spPr bwMode="auto">
          <a:xfrm>
            <a:off x="5513388" y="5198146"/>
            <a:ext cx="0" cy="7264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8496" name="Rectangle 16"/>
          <p:cNvSpPr>
            <a:spLocks noChangeArrowheads="1"/>
          </p:cNvSpPr>
          <p:nvPr/>
        </p:nvSpPr>
        <p:spPr bwMode="auto">
          <a:xfrm>
            <a:off x="8382000" y="4800601"/>
            <a:ext cx="2044700" cy="397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latin typeface="Calibri" pitchFamily="34" charset="0"/>
              </a:rPr>
              <a:t>静态库</a:t>
            </a:r>
            <a:r>
              <a:rPr lang="en-US" sz="2000" dirty="0">
                <a:latin typeface="Calibri" pitchFamily="34" charset="0"/>
              </a:rPr>
              <a:t> (</a:t>
            </a:r>
            <a:r>
              <a:rPr lang="en-US" sz="2000" dirty="0">
                <a:latin typeface="Courier New" pitchFamily="49" charset="0"/>
              </a:rPr>
              <a:t>.a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sp>
        <p:nvSpPr>
          <p:cNvPr id="148497" name="Line 17"/>
          <p:cNvSpPr>
            <a:spLocks noChangeShapeType="1"/>
          </p:cNvSpPr>
          <p:nvPr/>
        </p:nvSpPr>
        <p:spPr bwMode="auto">
          <a:xfrm flipH="1">
            <a:off x="7389813" y="5334000"/>
            <a:ext cx="9906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487" tIns="44450" rIns="90487" bIns="44450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8498" name="Rectangle 18"/>
          <p:cNvSpPr>
            <a:spLocks noGrp="1" noChangeArrowheads="1"/>
          </p:cNvSpPr>
          <p:nvPr>
            <p:ph type="title"/>
          </p:nvPr>
        </p:nvSpPr>
        <p:spPr>
          <a:xfrm>
            <a:off x="1905000" y="341312"/>
            <a:ext cx="6997700" cy="573088"/>
          </a:xfrm>
        </p:spPr>
        <p:txBody>
          <a:bodyPr/>
          <a:lstStyle/>
          <a:p>
            <a:r>
              <a:rPr lang="en-US" dirty="0"/>
              <a:t>C </a:t>
            </a:r>
            <a:r>
              <a:rPr lang="zh-CN" altLang="en-US" dirty="0"/>
              <a:t>生成目标代码</a:t>
            </a:r>
            <a:endParaRPr lang="en-US" dirty="0"/>
          </a:p>
        </p:txBody>
      </p:sp>
      <p:sp>
        <p:nvSpPr>
          <p:cNvPr id="1484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650240" y="990601"/>
            <a:ext cx="9471661" cy="1463675"/>
          </a:xfrm>
        </p:spPr>
        <p:txBody>
          <a:bodyPr/>
          <a:lstStyle/>
          <a:p>
            <a:pPr marL="560388" lvl="1" indent="-222250" defTabSz="895350">
              <a:tabLst>
                <a:tab pos="2286000" algn="l"/>
                <a:tab pos="3543300" algn="l"/>
              </a:tabLst>
            </a:pPr>
            <a:r>
              <a:rPr lang="zh-CN" altLang="en-US" sz="2000" b="1" dirty="0">
                <a:latin typeface="Courier New" pitchFamily="49" charset="0"/>
              </a:rPr>
              <a:t>输入 </a:t>
            </a:r>
            <a:r>
              <a:rPr lang="en-US" sz="2000" b="1" dirty="0">
                <a:latin typeface="Courier New" pitchFamily="49" charset="0"/>
              </a:rPr>
              <a:t>p1.c p2.c</a:t>
            </a:r>
            <a:endParaRPr lang="en-US" sz="2000" b="1" dirty="0">
              <a:latin typeface="Courier" pitchFamily="49" charset="0"/>
            </a:endParaRPr>
          </a:p>
          <a:p>
            <a:pPr marL="560388" lvl="1" indent="-222250" defTabSz="895350">
              <a:tabLst>
                <a:tab pos="2286000" algn="l"/>
                <a:tab pos="3543300" algn="l"/>
              </a:tabLst>
            </a:pPr>
            <a:r>
              <a:rPr lang="zh-CN" altLang="en-US" sz="2000" dirty="0"/>
              <a:t>编译命令</a:t>
            </a:r>
            <a:r>
              <a:rPr lang="en-US" sz="2000" dirty="0"/>
              <a:t>  </a:t>
            </a:r>
            <a:r>
              <a:rPr lang="en-US" sz="2000" b="1" dirty="0" err="1">
                <a:latin typeface="Courier New" pitchFamily="49" charset="0"/>
              </a:rPr>
              <a:t>gcc</a:t>
            </a:r>
            <a:r>
              <a:rPr lang="en-US" sz="2000" b="1" dirty="0">
                <a:latin typeface="Courier New" pitchFamily="49" charset="0"/>
              </a:rPr>
              <a:t> –</a:t>
            </a:r>
            <a:r>
              <a:rPr lang="en-US" sz="2000" b="1" dirty="0" err="1">
                <a:latin typeface="Courier New" pitchFamily="49" charset="0"/>
              </a:rPr>
              <a:t>Og</a:t>
            </a:r>
            <a:r>
              <a:rPr lang="en-US" sz="2000" b="1" dirty="0">
                <a:latin typeface="Courier New" pitchFamily="49" charset="0"/>
              </a:rPr>
              <a:t> p1.c p2.c -o p</a:t>
            </a:r>
            <a:endParaRPr lang="en-US" sz="2000" b="1" dirty="0">
              <a:latin typeface="Courier" pitchFamily="49" charset="0"/>
            </a:endParaRPr>
          </a:p>
          <a:p>
            <a:pPr marL="839788" lvl="2" indent="-165100" defTabSz="895350">
              <a:tabLst>
                <a:tab pos="2286000" algn="l"/>
                <a:tab pos="3543300" algn="l"/>
              </a:tabLst>
            </a:pPr>
            <a:r>
              <a:rPr lang="zh-CN" altLang="en-US" sz="1800" dirty="0"/>
              <a:t>用基本的优化</a:t>
            </a:r>
            <a:r>
              <a:rPr lang="en-US" sz="1800" dirty="0"/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-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Og</a:t>
            </a:r>
            <a:r>
              <a:rPr lang="en-US" sz="1800" dirty="0"/>
              <a:t>) [</a:t>
            </a:r>
            <a:r>
              <a:rPr lang="zh-CN" altLang="en-US" sz="1800" dirty="0"/>
              <a:t>新版</a:t>
            </a:r>
            <a:r>
              <a:rPr lang="en-US" sz="1800" dirty="0"/>
              <a:t>GCC]</a:t>
            </a:r>
          </a:p>
          <a:p>
            <a:pPr marL="839788" lvl="2" indent="-165100" defTabSz="895350">
              <a:tabLst>
                <a:tab pos="2286000" algn="l"/>
                <a:tab pos="3543300" algn="l"/>
              </a:tabLst>
            </a:pPr>
            <a:r>
              <a:rPr lang="zh-CN" altLang="en-US" sz="1800" dirty="0"/>
              <a:t>将二进制结果放入</a:t>
            </a:r>
            <a:r>
              <a:rPr lang="en-US" sz="1800" dirty="0"/>
              <a:t> file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p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8938008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0C020A1-FD11-402A-93FB-F5A05027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8CD51-F2A5-4620-AA46-899D093A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4" y="1018754"/>
            <a:ext cx="11152806" cy="50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84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2E73E4-2D75-4CAB-8314-17A1FAD4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808628-6532-4F2E-961F-75ED0630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20" y="3704273"/>
            <a:ext cx="9810959" cy="283464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C885A4-C828-4283-99C4-53FF4B510563}"/>
              </a:ext>
            </a:extLst>
          </p:cNvPr>
          <p:cNvSpPr txBox="1">
            <a:spLocks/>
          </p:cNvSpPr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3.7.3  </a:t>
            </a:r>
            <a:r>
              <a:rPr lang="zh-CN" altLang="en-US" b="1" dirty="0"/>
              <a:t>数据传送</a:t>
            </a:r>
            <a:endParaRPr lang="en-US" altLang="zh-CN" b="1" dirty="0"/>
          </a:p>
          <a:p>
            <a:pPr marL="514350" indent="-457200"/>
            <a:r>
              <a:rPr lang="zh-CN" altLang="en-US" sz="2800" b="1" dirty="0"/>
              <a:t>通过寄存器最多传递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个整型（整数和指针）参数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超过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个需要通过栈来传递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参数</a:t>
            </a:r>
            <a:r>
              <a:rPr lang="en-US" altLang="zh-CN" sz="2800" b="1" dirty="0"/>
              <a:t>1~6</a:t>
            </a:r>
            <a:r>
              <a:rPr lang="zh-CN" altLang="en-US" sz="2800" b="1" dirty="0"/>
              <a:t>复制到对应的寄存器，</a:t>
            </a:r>
            <a:r>
              <a:rPr lang="en-US" altLang="zh-CN" sz="2800" b="1" dirty="0"/>
              <a:t>7~n</a:t>
            </a:r>
            <a:r>
              <a:rPr lang="zh-CN" altLang="en-US" sz="2800" b="1" dirty="0"/>
              <a:t>放到栈上，参数</a:t>
            </a:r>
            <a:r>
              <a:rPr lang="en-US" altLang="zh-CN" sz="2800" b="1" dirty="0"/>
              <a:t>7</a:t>
            </a:r>
            <a:r>
              <a:rPr lang="zh-CN" altLang="en-US" sz="2800" b="1" dirty="0"/>
              <a:t>位于栈顶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通过栈传递参数时，所有的数据大小都向</a:t>
            </a:r>
            <a:r>
              <a:rPr lang="en-US" altLang="zh-CN" sz="2800" b="1" dirty="0"/>
              <a:t>8</a:t>
            </a:r>
            <a:r>
              <a:rPr lang="zh-CN" altLang="en-US" sz="2800" b="1" dirty="0"/>
              <a:t>的倍数对齐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845778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AAA1EB-4BAE-4F6C-8C12-1191AB7A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85905C-8415-4BB9-BE89-BC83AF1F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" y="1391213"/>
            <a:ext cx="4031698" cy="34888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782807-A5A1-43F4-9F77-F13CD825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898" y="576465"/>
            <a:ext cx="6366132" cy="57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29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AAA1EB-4BAE-4F6C-8C12-1191AB7A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85905C-8415-4BB9-BE89-BC83AF1F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62" y="911745"/>
            <a:ext cx="4031698" cy="34888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782807-A5A1-43F4-9F77-F13CD825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571" y="274320"/>
            <a:ext cx="6366132" cy="57798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D81CE4-01B7-4D82-8266-6466066D6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" y="4673107"/>
            <a:ext cx="5825868" cy="16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952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2E73E4-2D75-4CAB-8314-17A1FAD4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104</a:t>
            </a:fld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C885A4-C828-4283-99C4-53FF4B510563}"/>
              </a:ext>
            </a:extLst>
          </p:cNvPr>
          <p:cNvSpPr txBox="1">
            <a:spLocks/>
          </p:cNvSpPr>
          <p:nvPr/>
        </p:nvSpPr>
        <p:spPr>
          <a:xfrm>
            <a:off x="518160" y="696458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3.7.4  </a:t>
            </a:r>
            <a:r>
              <a:rPr lang="zh-CN" altLang="en-US" b="1" dirty="0"/>
              <a:t>栈上的局部存储</a:t>
            </a:r>
            <a:endParaRPr lang="en-US" altLang="zh-CN" b="1" dirty="0"/>
          </a:p>
          <a:p>
            <a:pPr marL="514350" indent="-457200"/>
            <a:r>
              <a:rPr lang="zh-CN" altLang="en-US" sz="2800" b="1" dirty="0"/>
              <a:t>处理局部数据必须存放在内存中的情况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过程定义和调用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F2058C-8179-4532-B615-2BB001B2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36491"/>
            <a:ext cx="3880049" cy="44515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E9BA25-4BF7-4FD6-A238-FB10D9FD6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476" y="2437516"/>
            <a:ext cx="6577484" cy="38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018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9DE4AD-9FA3-4743-80D9-A2F53BD1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411DA9-E53B-4280-B05C-36DA76AB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8" y="617155"/>
            <a:ext cx="5893103" cy="25147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D6B62-8640-4032-BE3F-FDC2E04E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80" y="37325"/>
            <a:ext cx="5689600" cy="67833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88AA15-4BDB-4E57-B40E-2BDCFC17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79" y="3492354"/>
            <a:ext cx="4349974" cy="286399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142F0DE-4999-4DC9-99B0-1944EA36FCC0}"/>
              </a:ext>
            </a:extLst>
          </p:cNvPr>
          <p:cNvSpPr/>
          <p:nvPr/>
        </p:nvSpPr>
        <p:spPr>
          <a:xfrm>
            <a:off x="6807200" y="1960880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D40AC26-5CD4-43E7-A53A-7B462835778C}"/>
              </a:ext>
            </a:extLst>
          </p:cNvPr>
          <p:cNvSpPr/>
          <p:nvPr/>
        </p:nvSpPr>
        <p:spPr>
          <a:xfrm>
            <a:off x="6807200" y="2611120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4E5EF6C-8A6D-4166-A9BB-E15BA4AB9FA3}"/>
              </a:ext>
            </a:extLst>
          </p:cNvPr>
          <p:cNvSpPr/>
          <p:nvPr/>
        </p:nvSpPr>
        <p:spPr>
          <a:xfrm>
            <a:off x="6807200" y="3027680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E4438D1-BEC8-40EA-8302-5C2020342724}"/>
              </a:ext>
            </a:extLst>
          </p:cNvPr>
          <p:cNvSpPr/>
          <p:nvPr/>
        </p:nvSpPr>
        <p:spPr>
          <a:xfrm>
            <a:off x="6807200" y="347203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D23390-A5EE-4E7A-A3F9-291F5D3FCB56}"/>
              </a:ext>
            </a:extLst>
          </p:cNvPr>
          <p:cNvSpPr txBox="1"/>
          <p:nvPr/>
        </p:nvSpPr>
        <p:spPr>
          <a:xfrm>
            <a:off x="5452111" y="18719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生成指针</a:t>
            </a:r>
          </a:p>
        </p:txBody>
      </p:sp>
    </p:spTree>
    <p:extLst>
      <p:ext uri="{BB962C8B-B14F-4D97-AF65-F5344CB8AC3E}">
        <p14:creationId xmlns:p14="http://schemas.microsoft.com/office/powerpoint/2010/main" val="4595831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106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3.7.5 </a:t>
            </a:r>
            <a:r>
              <a:rPr lang="zh-CN" altLang="en-US" b="1" dirty="0"/>
              <a:t>寄存器中的局部存储空间</a:t>
            </a:r>
            <a:endParaRPr lang="en-US" altLang="zh-CN" b="1" dirty="0"/>
          </a:p>
          <a:p>
            <a:pPr marL="57150" indent="0">
              <a:buNone/>
            </a:pPr>
            <a:endParaRPr lang="en-US" altLang="zh-CN" b="1" dirty="0"/>
          </a:p>
          <a:p>
            <a:pPr marL="57150" indent="0">
              <a:buNone/>
            </a:pPr>
            <a:r>
              <a:rPr lang="zh-CN" altLang="en-US" sz="2800" b="1" dirty="0"/>
              <a:t>寄存器使用惯例</a:t>
            </a:r>
            <a:endParaRPr lang="en-US" altLang="zh-CN" sz="2800" b="1" dirty="0"/>
          </a:p>
          <a:p>
            <a:pPr lvl="2"/>
            <a:r>
              <a:rPr lang="zh-CN" altLang="en-US" b="1" dirty="0"/>
              <a:t>寄存器在调用这和被调用者之间共享，需要避免使用冲突</a:t>
            </a:r>
            <a:endParaRPr lang="en-US" altLang="zh-CN" b="1" dirty="0"/>
          </a:p>
          <a:p>
            <a:pPr lvl="2"/>
            <a:r>
              <a:rPr lang="zh-CN" altLang="en-US" b="1" dirty="0"/>
              <a:t>寄存值的保护</a:t>
            </a:r>
            <a:endParaRPr lang="en-US" altLang="zh-CN" b="1" dirty="0"/>
          </a:p>
          <a:p>
            <a:pPr lvl="3"/>
            <a:r>
              <a:rPr lang="zh-CN" altLang="en-US" b="1" dirty="0"/>
              <a:t>调用者保存：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 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en-US" altLang="zh-CN" b="1" dirty="0"/>
              <a:t>  %</a:t>
            </a:r>
            <a:r>
              <a:rPr lang="en-US" altLang="zh-CN" b="1" dirty="0" err="1"/>
              <a:t>rcx</a:t>
            </a:r>
            <a:r>
              <a:rPr lang="en-US" altLang="zh-CN" b="1" dirty="0"/>
              <a:t> </a:t>
            </a:r>
            <a:r>
              <a:rPr lang="zh-CN" altLang="en-US" b="1" dirty="0"/>
              <a:t>等</a:t>
            </a:r>
            <a:endParaRPr lang="en-US" altLang="zh-CN" b="1" dirty="0"/>
          </a:p>
          <a:p>
            <a:pPr lvl="3"/>
            <a:r>
              <a:rPr lang="zh-CN" altLang="en-US" b="1" dirty="0"/>
              <a:t>被调用者保存：</a:t>
            </a:r>
            <a:r>
              <a:rPr lang="en-US" altLang="zh-CN" b="1" dirty="0"/>
              <a:t>%</a:t>
            </a:r>
            <a:r>
              <a:rPr lang="en-US" altLang="zh-CN" b="1" dirty="0" err="1"/>
              <a:t>rbx</a:t>
            </a:r>
            <a:r>
              <a:rPr lang="en-US" altLang="zh-CN" b="1" dirty="0"/>
              <a:t>      %</a:t>
            </a:r>
            <a:r>
              <a:rPr lang="en-US" altLang="zh-CN" b="1" dirty="0" err="1"/>
              <a:t>rbp</a:t>
            </a:r>
            <a:r>
              <a:rPr lang="zh-CN" altLang="en-US" b="1" dirty="0"/>
              <a:t>    </a:t>
            </a:r>
            <a:r>
              <a:rPr lang="en-US" altLang="zh-CN" b="1" dirty="0"/>
              <a:t>%r12~%r15</a:t>
            </a:r>
          </a:p>
          <a:p>
            <a:pPr lvl="3"/>
            <a:r>
              <a:rPr lang="zh-CN" altLang="en-US" b="1" dirty="0"/>
              <a:t>必须保存：</a:t>
            </a:r>
            <a:r>
              <a:rPr lang="en-US" altLang="zh-CN" b="1" dirty="0"/>
              <a:t>%</a:t>
            </a:r>
            <a:r>
              <a:rPr lang="en-US" altLang="zh-CN" b="1" dirty="0" err="1"/>
              <a:t>rsp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4469522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5161925-67CC-40F2-93DA-BD944004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91E3E-932D-4DCE-95C4-F9F6F4DE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8" y="1649673"/>
            <a:ext cx="3191582" cy="2498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971BEF-75C4-4B90-A3F8-BC56BD95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19" y="568201"/>
            <a:ext cx="6485399" cy="557258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FF966F4-D377-4DD3-BBA9-205BC6A9C49F}"/>
              </a:ext>
            </a:extLst>
          </p:cNvPr>
          <p:cNvSpPr/>
          <p:nvPr/>
        </p:nvSpPr>
        <p:spPr>
          <a:xfrm>
            <a:off x="6908800" y="228331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FE4C84E-C1FB-4B99-8C9F-D1F90D2667F2}"/>
              </a:ext>
            </a:extLst>
          </p:cNvPr>
          <p:cNvSpPr/>
          <p:nvPr/>
        </p:nvSpPr>
        <p:spPr>
          <a:xfrm>
            <a:off x="6908800" y="304531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C6C1B1C-41D3-4914-AFAB-C3BF85D31D66}"/>
              </a:ext>
            </a:extLst>
          </p:cNvPr>
          <p:cNvSpPr/>
          <p:nvPr/>
        </p:nvSpPr>
        <p:spPr>
          <a:xfrm>
            <a:off x="6309360" y="432547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FE6E4E0-6D12-4184-B22F-03CC31230428}"/>
              </a:ext>
            </a:extLst>
          </p:cNvPr>
          <p:cNvSpPr/>
          <p:nvPr/>
        </p:nvSpPr>
        <p:spPr>
          <a:xfrm>
            <a:off x="6309360" y="454899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7845413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108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3.7.6 </a:t>
            </a:r>
            <a:r>
              <a:rPr lang="zh-CN" altLang="en-US" b="1" dirty="0"/>
              <a:t>递归过程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56C7C6-A4D0-4406-828A-9B52CC42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4560"/>
            <a:ext cx="3772094" cy="30481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362DA4-BB49-43FE-84C0-E398786B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89" y="1494813"/>
            <a:ext cx="7320091" cy="444765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80A708B-9259-45A2-B486-E8F8D46A2A05}"/>
              </a:ext>
            </a:extLst>
          </p:cNvPr>
          <p:cNvSpPr/>
          <p:nvPr/>
        </p:nvSpPr>
        <p:spPr>
          <a:xfrm>
            <a:off x="6390640" y="247635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98A3D96-A062-4868-BCD6-FD2DCAD2119F}"/>
              </a:ext>
            </a:extLst>
          </p:cNvPr>
          <p:cNvSpPr/>
          <p:nvPr/>
        </p:nvSpPr>
        <p:spPr>
          <a:xfrm>
            <a:off x="6390640" y="490459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B8EA663-3D07-4B4E-909C-E21BD47B23BA}"/>
              </a:ext>
            </a:extLst>
          </p:cNvPr>
          <p:cNvSpPr/>
          <p:nvPr/>
        </p:nvSpPr>
        <p:spPr>
          <a:xfrm>
            <a:off x="7061200" y="276591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EC3FF86-A8DB-4D4E-8D1C-D41606B8A757}"/>
              </a:ext>
            </a:extLst>
          </p:cNvPr>
          <p:cNvSpPr/>
          <p:nvPr/>
        </p:nvSpPr>
        <p:spPr>
          <a:xfrm>
            <a:off x="6309360" y="435595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7559935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3.8 </a:t>
            </a:r>
            <a:r>
              <a:rPr lang="zh-CN" altLang="en-US" b="1" dirty="0"/>
              <a:t>数组分配和访问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1300460" cy="2034540"/>
          </a:xfrm>
        </p:spPr>
        <p:txBody>
          <a:bodyPr/>
          <a:lstStyle/>
          <a:p>
            <a:r>
              <a:rPr lang="en-US" altLang="zh-CN" b="1" dirty="0"/>
              <a:t>3.8.1</a:t>
            </a:r>
            <a:r>
              <a:rPr lang="zh-CN" altLang="en-US" b="1" dirty="0"/>
              <a:t> 基本原则</a:t>
            </a:r>
            <a:endParaRPr lang="en-US" altLang="zh-CN" b="1" dirty="0"/>
          </a:p>
          <a:p>
            <a:r>
              <a:rPr lang="zh-CN" altLang="en-US" sz="2800" b="1" dirty="0"/>
              <a:t>将多个标量聚集成更大数据类型的方式</a:t>
            </a:r>
            <a:endParaRPr lang="en-US" altLang="zh-CN" sz="2800" b="1" dirty="0"/>
          </a:p>
          <a:p>
            <a:pPr lvl="1"/>
            <a:r>
              <a:rPr lang="en-US" altLang="zh-CN" b="1" dirty="0"/>
              <a:t>C</a:t>
            </a:r>
            <a:r>
              <a:rPr lang="zh-CN" altLang="en-US" b="1" dirty="0"/>
              <a:t>语言数组声明，对于数据类型</a:t>
            </a:r>
            <a:r>
              <a:rPr lang="en-US" altLang="zh-CN" b="1" dirty="0"/>
              <a:t>T</a:t>
            </a:r>
            <a:r>
              <a:rPr lang="zh-CN" altLang="en-US" b="1" dirty="0"/>
              <a:t>和整型常数</a:t>
            </a:r>
            <a:r>
              <a:rPr lang="en-US" altLang="zh-CN" b="1" dirty="0"/>
              <a:t>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2"/>
            <a:r>
              <a:rPr lang="zh-CN" altLang="en-US" b="1" dirty="0"/>
              <a:t>它占用</a:t>
            </a:r>
            <a:r>
              <a:rPr lang="en-US" altLang="zh-CN" b="1" dirty="0"/>
              <a:t>L</a:t>
            </a:r>
            <a:r>
              <a:rPr lang="zh-CN" altLang="en-US" b="1" dirty="0"/>
              <a:t>*</a:t>
            </a:r>
            <a:r>
              <a:rPr lang="en-US" altLang="zh-CN" b="1" dirty="0"/>
              <a:t>N</a:t>
            </a:r>
            <a:r>
              <a:rPr lang="zh-CN" altLang="en-US" b="1" dirty="0"/>
              <a:t>个字节的连续内存空间（虚存），其中</a:t>
            </a:r>
            <a:r>
              <a:rPr lang="en-US" altLang="zh-CN" b="1" dirty="0"/>
              <a:t>L</a:t>
            </a:r>
            <a:r>
              <a:rPr lang="zh-CN" altLang="en-US" b="1" dirty="0"/>
              <a:t>是</a:t>
            </a:r>
            <a:r>
              <a:rPr lang="en-US" altLang="zh-CN" b="1" dirty="0"/>
              <a:t>T</a:t>
            </a:r>
            <a:r>
              <a:rPr lang="zh-CN" altLang="en-US" b="1" dirty="0"/>
              <a:t>类型数据所占字节数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109</a:t>
            </a:fld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8647922" y="2194560"/>
            <a:ext cx="1913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>
                <a:latin typeface="TimesTen-Italic"/>
              </a:rPr>
              <a:t>T </a:t>
            </a:r>
            <a:r>
              <a:rPr lang="en-US" altLang="zh-CN" sz="3200" b="1" dirty="0">
                <a:latin typeface="ZztexMono-Regular"/>
              </a:rPr>
              <a:t>A[</a:t>
            </a:r>
            <a:r>
              <a:rPr lang="en-US" altLang="zh-CN" sz="3200" b="1" i="1" dirty="0">
                <a:latin typeface="TimesTen-Italic"/>
              </a:rPr>
              <a:t>N</a:t>
            </a:r>
            <a:r>
              <a:rPr lang="en-US" altLang="zh-CN" sz="3200" b="1" dirty="0">
                <a:latin typeface="ZztexMono-Regular"/>
              </a:rPr>
              <a:t>];</a:t>
            </a:r>
            <a:endParaRPr lang="zh-CN" altLang="en-US" sz="6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" y="3463290"/>
            <a:ext cx="13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数组示例：</a:t>
            </a:r>
          </a:p>
        </p:txBody>
      </p:sp>
      <p:sp>
        <p:nvSpPr>
          <p:cNvPr id="7" name="矩形 6"/>
          <p:cNvSpPr/>
          <p:nvPr/>
        </p:nvSpPr>
        <p:spPr>
          <a:xfrm>
            <a:off x="548640" y="4178211"/>
            <a:ext cx="220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char A[12];</a:t>
            </a:r>
          </a:p>
          <a:p>
            <a:r>
              <a:rPr lang="en-US" altLang="zh-CN" b="1" dirty="0">
                <a:latin typeface="ZztexMono-Regular"/>
              </a:rPr>
              <a:t>char *B[8];</a:t>
            </a:r>
          </a:p>
          <a:p>
            <a:r>
              <a:rPr lang="en-US" altLang="zh-CN" b="1" dirty="0">
                <a:latin typeface="ZztexMono-Regular"/>
              </a:rPr>
              <a:t>double C[6];</a:t>
            </a:r>
          </a:p>
          <a:p>
            <a:r>
              <a:rPr lang="en-US" altLang="zh-CN" b="1" dirty="0">
                <a:latin typeface="ZztexMono-Regular"/>
              </a:rPr>
              <a:t>double *D[5];</a:t>
            </a:r>
            <a:endParaRPr lang="zh-CN" altLang="en-US" b="1" dirty="0"/>
          </a:p>
        </p:txBody>
      </p:sp>
      <p:sp>
        <p:nvSpPr>
          <p:cNvPr id="9" name="右箭头 8"/>
          <p:cNvSpPr/>
          <p:nvPr/>
        </p:nvSpPr>
        <p:spPr>
          <a:xfrm>
            <a:off x="2175510" y="4778375"/>
            <a:ext cx="502920" cy="399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6C4F6D-097F-424E-9CDD-A0A1D4409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9719" y="4138206"/>
            <a:ext cx="9136067" cy="141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3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1493778"/>
            <a:ext cx="8248650" cy="1714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3.2 </a:t>
            </a:r>
            <a:r>
              <a:rPr lang="zh-CN" altLang="en-US" b="1" dirty="0"/>
              <a:t>程序编码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608845"/>
          </a:xfrm>
        </p:spPr>
        <p:txBody>
          <a:bodyPr/>
          <a:lstStyle/>
          <a:p>
            <a:r>
              <a:rPr lang="en-US" altLang="zh-CN" b="1" dirty="0"/>
              <a:t>3.2.1</a:t>
            </a:r>
            <a:r>
              <a:rPr lang="zh-CN" altLang="en-US" b="1" dirty="0"/>
              <a:t> 机器级代码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机器级编程模型</a:t>
            </a:r>
            <a:endParaRPr lang="en-US" altLang="zh-CN" b="1" dirty="0"/>
          </a:p>
          <a:p>
            <a:pPr lvl="2"/>
            <a:r>
              <a:rPr lang="en-US" altLang="zh-CN" b="1" dirty="0"/>
              <a:t>ISA (Instruction Set Architecture)</a:t>
            </a:r>
            <a:r>
              <a:rPr lang="zh-CN" altLang="en-US" b="1" dirty="0"/>
              <a:t>，定义了机器的指令格式及其功能、内部寄存器、存储器和</a:t>
            </a:r>
            <a:r>
              <a:rPr lang="en-US" altLang="zh-CN" b="1" dirty="0"/>
              <a:t>IO</a:t>
            </a:r>
            <a:r>
              <a:rPr lang="zh-CN" altLang="en-US" b="1" dirty="0"/>
              <a:t>组织等结构。</a:t>
            </a:r>
            <a:endParaRPr lang="en-US" altLang="zh-CN" b="1" dirty="0"/>
          </a:p>
          <a:p>
            <a:pPr lvl="2"/>
            <a:r>
              <a:rPr lang="zh-CN" altLang="en-US" b="1" dirty="0"/>
              <a:t>比</a:t>
            </a:r>
            <a:r>
              <a:rPr lang="en-US" altLang="zh-CN" b="1" dirty="0"/>
              <a:t>C</a:t>
            </a:r>
            <a:r>
              <a:rPr lang="zh-CN" altLang="en-US" b="1" dirty="0"/>
              <a:t>语言看到更多硬件细节：</a:t>
            </a:r>
            <a:endParaRPr lang="en-US" altLang="zh-CN" b="1" dirty="0"/>
          </a:p>
          <a:p>
            <a:pPr lvl="3"/>
            <a:r>
              <a:rPr lang="zh-CN" altLang="en-US" b="1" dirty="0"/>
              <a:t>程序计数器</a:t>
            </a:r>
            <a:r>
              <a:rPr lang="en-US" altLang="zh-CN" b="1" dirty="0"/>
              <a:t>PC</a:t>
            </a:r>
            <a:r>
              <a:rPr lang="zh-CN" altLang="en-US" b="1" dirty="0"/>
              <a:t>；整数寄存器文件；状态寄存器；浮点寄存器</a:t>
            </a:r>
            <a:endParaRPr lang="en-US" altLang="zh-CN" b="1" dirty="0"/>
          </a:p>
          <a:p>
            <a:pPr lvl="2"/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11</a:t>
            </a:fld>
            <a:endParaRPr lang="zh-CN" altLang="en-US" b="1"/>
          </a:p>
        </p:txBody>
      </p:sp>
      <p:sp>
        <p:nvSpPr>
          <p:cNvPr id="6" name="椭圆 5"/>
          <p:cNvSpPr/>
          <p:nvPr/>
        </p:nvSpPr>
        <p:spPr>
          <a:xfrm>
            <a:off x="8961120" y="1962974"/>
            <a:ext cx="86868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9494147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833198-F1EE-4A61-AAA7-92C11672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110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30D10-9497-4C09-88A2-588DBDDC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29" y="919638"/>
            <a:ext cx="10528168" cy="50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691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111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99110" y="587336"/>
            <a:ext cx="1053465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3.8.2 </a:t>
            </a:r>
            <a:r>
              <a:rPr lang="zh-CN" altLang="en-US" b="1" dirty="0"/>
              <a:t>指针运算</a:t>
            </a:r>
            <a:endParaRPr lang="en-US" altLang="zh-CN" b="1" dirty="0"/>
          </a:p>
          <a:p>
            <a:pPr lvl="2"/>
            <a:r>
              <a:rPr lang="zh-CN" altLang="en-US" b="1" dirty="0"/>
              <a:t>如果</a:t>
            </a:r>
            <a:r>
              <a:rPr lang="en-US" altLang="zh-CN" b="1" dirty="0"/>
              <a:t>P</a:t>
            </a:r>
            <a:r>
              <a:rPr lang="zh-CN" altLang="en-US" b="1" dirty="0"/>
              <a:t>是一个指向类型为</a:t>
            </a:r>
            <a:r>
              <a:rPr lang="en-US" altLang="zh-CN" b="1" dirty="0"/>
              <a:t>T</a:t>
            </a:r>
            <a:r>
              <a:rPr lang="zh-CN" altLang="en-US" b="1" dirty="0"/>
              <a:t>的数据的指针，</a:t>
            </a:r>
            <a:r>
              <a:rPr lang="en-US" altLang="zh-CN" b="1" dirty="0"/>
              <a:t>p</a:t>
            </a:r>
            <a:r>
              <a:rPr lang="zh-CN" altLang="en-US" b="1" dirty="0"/>
              <a:t>的值为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p</a:t>
            </a:r>
            <a:r>
              <a:rPr lang="zh-CN" altLang="en-US" b="1" dirty="0"/>
              <a:t>，那么表达式</a:t>
            </a:r>
            <a:r>
              <a:rPr lang="en-US" altLang="zh-CN" b="1" dirty="0" err="1"/>
              <a:t>p+i</a:t>
            </a:r>
            <a:r>
              <a:rPr lang="zh-CN" altLang="en-US" b="1" dirty="0"/>
              <a:t>的值为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p</a:t>
            </a:r>
            <a:r>
              <a:rPr lang="en-US" altLang="zh-CN" b="1" baseline="-25000" dirty="0"/>
              <a:t> </a:t>
            </a:r>
            <a:r>
              <a:rPr lang="en-US" altLang="zh-CN" b="1" dirty="0"/>
              <a:t>+L</a:t>
            </a:r>
            <a:r>
              <a:rPr lang="zh-CN" altLang="en-US" b="1" dirty="0"/>
              <a:t>*</a:t>
            </a:r>
            <a:r>
              <a:rPr lang="en-US" altLang="zh-CN" b="1" dirty="0" err="1"/>
              <a:t>i</a:t>
            </a:r>
            <a:r>
              <a:rPr lang="zh-CN" altLang="en-US" b="1" dirty="0"/>
              <a:t>，其中</a:t>
            </a:r>
            <a:r>
              <a:rPr lang="en-US" altLang="zh-CN" b="1" dirty="0"/>
              <a:t>L</a:t>
            </a:r>
            <a:r>
              <a:rPr lang="zh-CN" altLang="en-US" b="1" dirty="0"/>
              <a:t>为</a:t>
            </a:r>
            <a:r>
              <a:rPr lang="en-US" altLang="zh-CN" b="1" dirty="0"/>
              <a:t>T</a:t>
            </a:r>
            <a:r>
              <a:rPr lang="zh-CN" altLang="en-US" b="1" dirty="0"/>
              <a:t>类型数据的大小。</a:t>
            </a:r>
            <a:endParaRPr lang="en-US" altLang="zh-CN" b="1" dirty="0"/>
          </a:p>
          <a:p>
            <a:pPr lvl="2"/>
            <a:r>
              <a:rPr lang="zh-CN" altLang="en-US" b="1" dirty="0"/>
              <a:t>操作符</a:t>
            </a:r>
            <a:r>
              <a:rPr lang="en-US" altLang="zh-CN" b="1" dirty="0"/>
              <a:t>&amp;</a:t>
            </a:r>
            <a:r>
              <a:rPr lang="zh-CN" altLang="en-US" b="1" dirty="0"/>
              <a:t>用于获取变量地址</a:t>
            </a:r>
            <a:endParaRPr lang="en-US" altLang="zh-CN" b="1" dirty="0"/>
          </a:p>
          <a:p>
            <a:pPr lvl="2"/>
            <a:r>
              <a:rPr lang="zh-CN" altLang="en-US" b="1" dirty="0"/>
              <a:t>操作符</a:t>
            </a:r>
            <a:r>
              <a:rPr lang="en-US" altLang="zh-CN" b="1" dirty="0"/>
              <a:t>*</a:t>
            </a:r>
            <a:r>
              <a:rPr lang="zh-CN" altLang="en-US" b="1" dirty="0"/>
              <a:t>则用于指针的间接引用（</a:t>
            </a:r>
            <a:r>
              <a:rPr lang="en-US" altLang="zh-CN" b="1" dirty="0"/>
              <a:t>dereference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en-US" altLang="zh-CN" b="1" dirty="0"/>
              <a:t>A[</a:t>
            </a:r>
            <a:r>
              <a:rPr lang="en-US" altLang="zh-CN" b="1" dirty="0" err="1"/>
              <a:t>i</a:t>
            </a:r>
            <a:r>
              <a:rPr lang="en-US" altLang="zh-CN" b="1" dirty="0"/>
              <a:t>]</a:t>
            </a:r>
            <a:r>
              <a:rPr lang="zh-CN" altLang="en-US" b="1" dirty="0"/>
              <a:t>等价于*（</a:t>
            </a:r>
            <a:r>
              <a:rPr lang="en-US" altLang="zh-CN" b="1" dirty="0" err="1"/>
              <a:t>A+i</a:t>
            </a:r>
            <a:r>
              <a:rPr lang="zh-CN" altLang="en-US" b="1" dirty="0"/>
              <a:t>）</a:t>
            </a:r>
            <a:r>
              <a:rPr lang="en-US" altLang="zh-CN" b="1" dirty="0"/>
              <a:t>, Expr</a:t>
            </a:r>
            <a:r>
              <a:rPr lang="zh-CN" altLang="en-US" b="1" dirty="0"/>
              <a:t>等价于</a:t>
            </a:r>
            <a:r>
              <a:rPr lang="en-US" altLang="zh-CN" b="1" dirty="0"/>
              <a:t>* &amp;Expr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6583" y="3150017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2AC72D-0DF3-4311-9A05-D58E1223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3" y="3519349"/>
            <a:ext cx="10946034" cy="28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962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57884F-7DC7-41CF-9BCA-782F2DDE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A1CBB5-1707-4619-99FD-1250BE7F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5" y="782298"/>
            <a:ext cx="10109067" cy="9449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0088C2-7E02-46CB-89EF-E2E65396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37" y="1727200"/>
            <a:ext cx="9584372" cy="31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56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113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00050" y="582930"/>
            <a:ext cx="10534650" cy="1017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b="1" dirty="0"/>
              <a:t>多重数组（嵌套的数组）</a:t>
            </a:r>
            <a:endParaRPr lang="en-US" altLang="zh-CN" b="1" dirty="0"/>
          </a:p>
          <a:p>
            <a:pPr lvl="2"/>
            <a:r>
              <a:rPr lang="zh-CN" altLang="en-US" b="1" dirty="0"/>
              <a:t>以数组为元素再构成数组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093500" y="1738700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A[5][3];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156710" y="1600200"/>
            <a:ext cx="2769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typedef</a:t>
            </a:r>
            <a:r>
              <a:rPr lang="en-US" altLang="zh-CN" b="1" dirty="0">
                <a:latin typeface="ZztexMono-Regular"/>
              </a:rPr>
              <a:t> 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row3_t[3];</a:t>
            </a:r>
          </a:p>
          <a:p>
            <a:r>
              <a:rPr lang="en-US" altLang="zh-CN" b="1" dirty="0">
                <a:latin typeface="ZztexMono-Regular"/>
              </a:rPr>
              <a:t>row3_t A[5];</a:t>
            </a:r>
            <a:endParaRPr lang="zh-CN" altLang="en-US" b="1" dirty="0"/>
          </a:p>
        </p:txBody>
      </p:sp>
      <p:sp>
        <p:nvSpPr>
          <p:cNvPr id="6" name="左右箭头 5"/>
          <p:cNvSpPr/>
          <p:nvPr/>
        </p:nvSpPr>
        <p:spPr>
          <a:xfrm>
            <a:off x="2800350" y="1738700"/>
            <a:ext cx="104013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20" y="333374"/>
            <a:ext cx="3394710" cy="57513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93500" y="2257961"/>
            <a:ext cx="382143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ZztexMono-Regular"/>
              </a:rPr>
              <a:t>对于</a:t>
            </a:r>
            <a:r>
              <a:rPr lang="en-US" altLang="zh-CN" sz="2000" b="1" dirty="0">
                <a:latin typeface="ZztexMono-Regular"/>
              </a:rPr>
              <a:t>A[R][C]</a:t>
            </a:r>
            <a:r>
              <a:rPr lang="zh-CN" altLang="en-US" sz="2000" b="1" dirty="0">
                <a:latin typeface="ZztexMono-Regular"/>
              </a:rPr>
              <a:t>有</a:t>
            </a:r>
            <a:endParaRPr lang="en-US" altLang="zh-CN" sz="2000" b="1" dirty="0">
              <a:latin typeface="ZztexMono-Regular"/>
            </a:endParaRPr>
          </a:p>
          <a:p>
            <a:r>
              <a:rPr lang="en-US" altLang="zh-CN" sz="2000" b="1" dirty="0">
                <a:latin typeface="ZztexMono-Regular"/>
              </a:rPr>
              <a:t>&amp;A[</a:t>
            </a:r>
            <a:r>
              <a:rPr lang="en-US" altLang="zh-CN" sz="2000" b="1" dirty="0" err="1">
                <a:latin typeface="ZztexMono-Regular"/>
              </a:rPr>
              <a:t>i</a:t>
            </a:r>
            <a:r>
              <a:rPr lang="en-US" altLang="zh-CN" sz="2000" b="1" dirty="0">
                <a:latin typeface="ZztexMono-Regular"/>
              </a:rPr>
              <a:t>][j] </a:t>
            </a:r>
            <a:r>
              <a:rPr lang="en-US" altLang="zh-CN" sz="2000" b="1" dirty="0">
                <a:latin typeface="MTSYN"/>
              </a:rPr>
              <a:t>= </a:t>
            </a:r>
            <a:r>
              <a:rPr lang="en-US" altLang="zh-CN" sz="3200" b="1" i="1" dirty="0" err="1">
                <a:latin typeface="MTMIZ"/>
              </a:rPr>
              <a:t>x</a:t>
            </a:r>
            <a:r>
              <a:rPr lang="en-US" altLang="zh-CN" sz="1100" b="1" dirty="0" err="1">
                <a:latin typeface="ZztexMono-Regular"/>
              </a:rPr>
              <a:t>A</a:t>
            </a:r>
            <a:r>
              <a:rPr lang="en-US" altLang="zh-CN" sz="2000" b="1" dirty="0">
                <a:latin typeface="MTSYN"/>
              </a:rPr>
              <a:t>+ </a:t>
            </a:r>
            <a:r>
              <a:rPr lang="en-US" altLang="zh-CN" sz="2000" b="1" i="1" dirty="0">
                <a:latin typeface="MTMIZ"/>
              </a:rPr>
              <a:t>L(C . </a:t>
            </a:r>
            <a:r>
              <a:rPr lang="en-US" altLang="zh-CN" sz="2000" b="1" i="1" dirty="0" err="1">
                <a:latin typeface="MTMIZ"/>
              </a:rPr>
              <a:t>i</a:t>
            </a:r>
            <a:r>
              <a:rPr lang="en-US" altLang="zh-CN" sz="2000" b="1" i="1" dirty="0">
                <a:latin typeface="MTMIZ"/>
              </a:rPr>
              <a:t> </a:t>
            </a:r>
            <a:r>
              <a:rPr lang="en-US" altLang="zh-CN" sz="2000" b="1" dirty="0">
                <a:latin typeface="MTSYN"/>
              </a:rPr>
              <a:t>+ </a:t>
            </a:r>
            <a:r>
              <a:rPr lang="en-US" altLang="zh-CN" sz="2000" b="1" i="1" dirty="0">
                <a:latin typeface="MTMIZ"/>
              </a:rPr>
              <a:t>j)</a:t>
            </a:r>
            <a:endParaRPr lang="zh-CN" altLang="en-US" sz="20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CF1047-427F-4370-ADBE-3F95EEEB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" y="4192428"/>
            <a:ext cx="7789786" cy="13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69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A25660-64AB-49F4-A623-1A1CB26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B3E87-9459-4A48-9123-2A547FA8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644321"/>
            <a:ext cx="8097520" cy="56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63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115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49580" y="555526"/>
            <a:ext cx="11300460" cy="96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b="1" dirty="0"/>
              <a:t>定长数组和变长数组</a:t>
            </a:r>
            <a:endParaRPr lang="en-US" altLang="zh-CN" b="1" dirty="0"/>
          </a:p>
          <a:p>
            <a:pPr lvl="2"/>
            <a:r>
              <a:rPr lang="zh-CN" altLang="en-US" b="1" dirty="0"/>
              <a:t>定长数组</a:t>
            </a:r>
            <a:endParaRPr lang="en-US" altLang="zh-CN" b="1" dirty="0"/>
          </a:p>
          <a:p>
            <a:pPr lvl="2"/>
            <a:r>
              <a:rPr lang="zh-CN" altLang="en-US" b="1" dirty="0"/>
              <a:t>变长数组</a:t>
            </a:r>
            <a:endParaRPr lang="en-US" altLang="zh-CN" b="1" dirty="0"/>
          </a:p>
          <a:p>
            <a:pPr lvl="3"/>
            <a:r>
              <a:rPr lang="en-US" altLang="zh-CN" b="1" dirty="0"/>
              <a:t>ISO C99</a:t>
            </a:r>
            <a:r>
              <a:rPr lang="zh-CN" altLang="en-US" b="1" dirty="0"/>
              <a:t>引入</a:t>
            </a:r>
            <a:endParaRPr lang="en-US" altLang="zh-CN" b="1" dirty="0"/>
          </a:p>
          <a:p>
            <a:pPr lvl="3"/>
            <a:r>
              <a:rPr lang="zh-CN" altLang="en-US" b="1" dirty="0"/>
              <a:t>数组声明</a:t>
            </a:r>
            <a:r>
              <a:rPr lang="en-US" altLang="zh-CN" b="1" dirty="0" err="1"/>
              <a:t>int</a:t>
            </a:r>
            <a:r>
              <a:rPr lang="zh-CN" altLang="en-US" b="1" dirty="0"/>
              <a:t> </a:t>
            </a:r>
            <a:r>
              <a:rPr lang="en-US" altLang="zh-CN" b="1" dirty="0"/>
              <a:t>A[expr1][expr2]</a:t>
            </a:r>
            <a:r>
              <a:rPr lang="zh-CN" altLang="en-US" b="1" dirty="0"/>
              <a:t>可以做为局部变量或函数的参数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3882390" y="9957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#define N 16</a:t>
            </a:r>
          </a:p>
          <a:p>
            <a:r>
              <a:rPr lang="fr-FR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fr-FR" altLang="zh-CN" b="1" dirty="0">
                <a:solidFill>
                  <a:srgbClr val="000000"/>
                </a:solidFill>
                <a:latin typeface="ZztexMono-Regular"/>
              </a:rPr>
              <a:t>typedef int fix_matrix[N][N];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2356485" y="27677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sv-SE" altLang="zh-CN" b="1" dirty="0">
                <a:solidFill>
                  <a:srgbClr val="000000"/>
                </a:solidFill>
                <a:latin typeface="ZztexMono-Regular"/>
              </a:rPr>
              <a:t>int var_ele(int n, int A[n][n], int i, int j)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A[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][j];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213860" y="3897494"/>
            <a:ext cx="75361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n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+8, A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+12,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+16, j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+20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sall $2, %eax 		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Compute 4*n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movl %eax, %edx 		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Copy 4*n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imull 16(%ebp), %edx 		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Compute 4*n*i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20(%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j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sall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$2,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Compute 4*j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Compute </a:t>
            </a:r>
            <a:r>
              <a:rPr lang="en-US" altLang="zh-CN" b="1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b="1" dirty="0">
                <a:solidFill>
                  <a:srgbClr val="00AEF0"/>
                </a:solidFill>
                <a:latin typeface="TimesTen-Roman"/>
              </a:rPr>
              <a:t>4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j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Read from </a:t>
            </a:r>
            <a:r>
              <a:rPr lang="en-US" altLang="zh-CN" b="1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b="1" dirty="0">
                <a:solidFill>
                  <a:srgbClr val="00AEF0"/>
                </a:solidFill>
                <a:latin typeface="TimesTen-Roman"/>
              </a:rPr>
              <a:t>4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(n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b="1" i="1" dirty="0" err="1">
                <a:solidFill>
                  <a:srgbClr val="00AEF0"/>
                </a:solidFill>
                <a:latin typeface="MTMIZ"/>
              </a:rPr>
              <a:t>i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j)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75023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116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130046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3.9</a:t>
            </a:r>
            <a:r>
              <a:rPr lang="zh-CN" altLang="en-US" b="1" dirty="0"/>
              <a:t> 结构</a:t>
            </a:r>
            <a:endParaRPr lang="en-US" altLang="zh-CN" b="1" dirty="0"/>
          </a:p>
          <a:p>
            <a:pPr lvl="1"/>
            <a:r>
              <a:rPr lang="zh-CN" altLang="en-US" b="1" dirty="0"/>
              <a:t>将不同类型的多个对象聚合到一个数据对象中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036320" y="171744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struct</a:t>
            </a:r>
            <a:r>
              <a:rPr lang="en-US" altLang="zh-CN" b="1" dirty="0">
                <a:latin typeface="ZztexMono-Regular"/>
              </a:rPr>
              <a:t> rec {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</a:t>
            </a:r>
            <a:r>
              <a:rPr lang="en-US" altLang="zh-CN" b="1" dirty="0" err="1">
                <a:latin typeface="ZztexMono-Regular"/>
              </a:rPr>
              <a:t>i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j;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a[3];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*p;</a:t>
            </a:r>
          </a:p>
          <a:p>
            <a:r>
              <a:rPr lang="en-US" altLang="zh-CN" b="1" dirty="0">
                <a:latin typeface="ZztexMono-Regular"/>
              </a:rPr>
              <a:t>};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30" y="1837081"/>
            <a:ext cx="7650480" cy="7974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63390" y="2868464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endParaRPr lang="zh-CN" altLang="en-US" b="1" dirty="0"/>
          </a:p>
        </p:txBody>
      </p:sp>
      <p:cxnSp>
        <p:nvCxnSpPr>
          <p:cNvPr id="8" name="直接箭头连接符 7"/>
          <p:cNvCxnSpPr>
            <a:stCxn id="6" idx="0"/>
          </p:cNvCxnSpPr>
          <p:nvPr/>
        </p:nvCxnSpPr>
        <p:spPr>
          <a:xfrm flipV="1">
            <a:off x="4634865" y="2442279"/>
            <a:ext cx="0" cy="426185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65860" y="3871621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C1F0B8-C3E1-4B4A-8F65-F3CEBEFE8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32" y="3471772"/>
            <a:ext cx="8710548" cy="29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10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C2A0A4-6DF9-405A-8256-3D023019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6989D3-06BC-40CC-99A8-CE098E9E8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14" y="549784"/>
            <a:ext cx="7231677" cy="58065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28E97E-EFC4-4A68-9883-834B096DD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32" y="3347720"/>
            <a:ext cx="4881924" cy="24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32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118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3.9</a:t>
            </a:r>
            <a:r>
              <a:rPr lang="zh-CN" altLang="en-US" b="1" dirty="0"/>
              <a:t> 数据对齐</a:t>
            </a:r>
            <a:endParaRPr lang="en-US" altLang="zh-CN" b="1" dirty="0"/>
          </a:p>
          <a:p>
            <a:pPr lvl="1"/>
            <a:r>
              <a:rPr lang="zh-CN" altLang="en-US" b="1" dirty="0"/>
              <a:t>数据对齐可能会浪费存储空间，但通常会提升性能</a:t>
            </a:r>
            <a:endParaRPr lang="en-US" altLang="zh-CN" b="1" dirty="0"/>
          </a:p>
          <a:p>
            <a:pPr lvl="1"/>
            <a:r>
              <a:rPr lang="zh-CN" altLang="en-US" b="1" dirty="0"/>
              <a:t>在汇编语言中使用</a:t>
            </a:r>
            <a:r>
              <a:rPr lang="en-US" altLang="zh-CN" b="1" dirty="0"/>
              <a:t>.align</a:t>
            </a:r>
            <a:r>
              <a:rPr lang="zh-CN" altLang="en-US" b="1" dirty="0"/>
              <a:t>关键字</a:t>
            </a:r>
            <a:r>
              <a:rPr lang="en-US" altLang="zh-CN" b="1" dirty="0"/>
              <a:t>——</a:t>
            </a:r>
            <a:r>
              <a:rPr lang="zh-CN" altLang="en-US" b="1" dirty="0"/>
              <a:t>例如“</a:t>
            </a:r>
            <a:r>
              <a:rPr lang="en-US" altLang="zh-CN" b="1" dirty="0"/>
              <a:t>.align 8</a:t>
            </a:r>
            <a:r>
              <a:rPr lang="zh-CN" altLang="en-US" b="1" dirty="0"/>
              <a:t>”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925830" y="2594610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</a:p>
        </p:txBody>
      </p:sp>
      <p:sp>
        <p:nvSpPr>
          <p:cNvPr id="5" name="矩形 4"/>
          <p:cNvSpPr/>
          <p:nvPr/>
        </p:nvSpPr>
        <p:spPr>
          <a:xfrm>
            <a:off x="1744980" y="2594610"/>
            <a:ext cx="22783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struct</a:t>
            </a:r>
            <a:r>
              <a:rPr lang="en-US" altLang="zh-CN" b="1" dirty="0">
                <a:latin typeface="ZztexMono-Regular"/>
              </a:rPr>
              <a:t> S1 {</a:t>
            </a:r>
          </a:p>
          <a:p>
            <a:r>
              <a:rPr lang="zh-CN" altLang="en-US" b="1" dirty="0">
                <a:latin typeface="ZztexMono-Regular"/>
              </a:rPr>
              <a:t>    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</a:t>
            </a:r>
            <a:r>
              <a:rPr lang="en-US" altLang="zh-CN" b="1" dirty="0" err="1">
                <a:latin typeface="ZztexMono-Regular"/>
              </a:rPr>
              <a:t>i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zh-CN" altLang="en-US" b="1" dirty="0">
                <a:latin typeface="ZztexMono-Regular"/>
              </a:rPr>
              <a:t>    </a:t>
            </a:r>
            <a:r>
              <a:rPr lang="en-US" altLang="zh-CN" b="1" dirty="0">
                <a:latin typeface="ZztexMono-Regular"/>
              </a:rPr>
              <a:t>char c;</a:t>
            </a:r>
          </a:p>
          <a:p>
            <a:r>
              <a:rPr lang="zh-CN" altLang="en-US" b="1" dirty="0">
                <a:latin typeface="ZztexMono-Regular"/>
              </a:rPr>
              <a:t>    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j;</a:t>
            </a:r>
          </a:p>
          <a:p>
            <a:r>
              <a:rPr lang="en-US" altLang="zh-CN" b="1" dirty="0">
                <a:latin typeface="ZztexMono-Regular"/>
              </a:rPr>
              <a:t>};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2401729"/>
            <a:ext cx="4231312" cy="868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368199"/>
            <a:ext cx="5393730" cy="896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37710" y="2719903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未对齐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37710" y="3564493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对齐</a:t>
            </a:r>
          </a:p>
        </p:txBody>
      </p:sp>
    </p:spTree>
    <p:extLst>
      <p:ext uri="{BB962C8B-B14F-4D97-AF65-F5344CB8AC3E}">
        <p14:creationId xmlns:p14="http://schemas.microsoft.com/office/powerpoint/2010/main" val="2524637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AF175F-10B6-448E-81D2-638AD098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8B06BB-7520-4264-BA64-F62CDFC0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9" y="670560"/>
            <a:ext cx="10681598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7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12</a:t>
            </a:fld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77290" y="77724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2300846" y="1146572"/>
            <a:ext cx="292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accum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= 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</a:t>
            </a:r>
          </a:p>
          <a:p>
            <a:r>
              <a:rPr lang="fr-FR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fr-FR" altLang="zh-CN" b="1" dirty="0">
                <a:solidFill>
                  <a:srgbClr val="000000"/>
                </a:solidFill>
                <a:latin typeface="ZztexMono-Regular"/>
              </a:rPr>
              <a:t>int sum(int x, int y)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fr-FR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fr-FR" altLang="zh-CN" b="1" dirty="0">
                <a:solidFill>
                  <a:srgbClr val="000000"/>
                </a:solidFill>
                <a:latin typeface="ZztexMono-Regular"/>
              </a:rPr>
              <a:t>int t = x + y;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accum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+= 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64476" y="1441669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zh-CN" altLang="en-US" b="1" dirty="0"/>
              <a:t>代码</a:t>
            </a:r>
          </a:p>
        </p:txBody>
      </p:sp>
      <p:sp>
        <p:nvSpPr>
          <p:cNvPr id="6" name="矩形 5"/>
          <p:cNvSpPr/>
          <p:nvPr/>
        </p:nvSpPr>
        <p:spPr>
          <a:xfrm>
            <a:off x="2300846" y="3623013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unix</a:t>
            </a:r>
            <a:r>
              <a:rPr lang="en-US" altLang="zh-CN" b="1" dirty="0">
                <a:latin typeface="ZztexMono-Regular"/>
              </a:rPr>
              <a:t>&gt; </a:t>
            </a:r>
            <a:r>
              <a:rPr lang="en-US" altLang="zh-CN" b="1" i="1" dirty="0" err="1">
                <a:latin typeface="ZztexMono-Italic"/>
              </a:rPr>
              <a:t>gcc</a:t>
            </a:r>
            <a:r>
              <a:rPr lang="en-US" altLang="zh-CN" b="1" i="1" dirty="0">
                <a:latin typeface="ZztexMono-Italic"/>
              </a:rPr>
              <a:t> -O1 -S </a:t>
            </a:r>
            <a:r>
              <a:rPr lang="en-US" altLang="zh-CN" b="1" i="1" dirty="0" err="1">
                <a:latin typeface="ZztexMono-Italic"/>
              </a:rPr>
              <a:t>code.c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864476" y="362301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编译命令</a:t>
            </a:r>
          </a:p>
        </p:txBody>
      </p:sp>
      <p:sp>
        <p:nvSpPr>
          <p:cNvPr id="8" name="矩形 7"/>
          <p:cNvSpPr/>
          <p:nvPr/>
        </p:nvSpPr>
        <p:spPr>
          <a:xfrm>
            <a:off x="2300846" y="4230589"/>
            <a:ext cx="292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sum:</a:t>
            </a:r>
          </a:p>
          <a:p>
            <a:r>
              <a:rPr lang="en-US" altLang="zh-CN" b="1" dirty="0" err="1">
                <a:latin typeface="ZztexMono-Regular"/>
              </a:rPr>
              <a:t>pushl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ebp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movl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esp</a:t>
            </a:r>
            <a:r>
              <a:rPr lang="en-US" altLang="zh-CN" b="1" dirty="0">
                <a:latin typeface="ZztexMono-Regular"/>
              </a:rPr>
              <a:t>, %</a:t>
            </a:r>
            <a:r>
              <a:rPr lang="en-US" altLang="zh-CN" b="1" dirty="0" err="1">
                <a:latin typeface="ZztexMono-Regular"/>
              </a:rPr>
              <a:t>ebp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movl</a:t>
            </a:r>
            <a:r>
              <a:rPr lang="en-US" altLang="zh-CN" b="1" dirty="0">
                <a:latin typeface="ZztexMono-Regular"/>
              </a:rPr>
              <a:t> 12(%</a:t>
            </a:r>
            <a:r>
              <a:rPr lang="en-US" altLang="zh-CN" b="1" dirty="0" err="1">
                <a:latin typeface="ZztexMono-Regular"/>
              </a:rPr>
              <a:t>ebp</a:t>
            </a:r>
            <a:r>
              <a:rPr lang="en-US" altLang="zh-CN" b="1" dirty="0">
                <a:latin typeface="ZztexMono-Regular"/>
              </a:rPr>
              <a:t>), %</a:t>
            </a:r>
            <a:r>
              <a:rPr lang="en-US" altLang="zh-CN" b="1" dirty="0" err="1">
                <a:latin typeface="ZztexMono-Regular"/>
              </a:rPr>
              <a:t>eax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addl</a:t>
            </a:r>
            <a:r>
              <a:rPr lang="en-US" altLang="zh-CN" b="1" dirty="0">
                <a:latin typeface="ZztexMono-Regular"/>
              </a:rPr>
              <a:t> 8(%</a:t>
            </a:r>
            <a:r>
              <a:rPr lang="en-US" altLang="zh-CN" b="1" dirty="0" err="1">
                <a:latin typeface="ZztexMono-Regular"/>
              </a:rPr>
              <a:t>ebp</a:t>
            </a:r>
            <a:r>
              <a:rPr lang="en-US" altLang="zh-CN" b="1" dirty="0">
                <a:latin typeface="ZztexMono-Regular"/>
              </a:rPr>
              <a:t>), %</a:t>
            </a:r>
            <a:r>
              <a:rPr lang="en-US" altLang="zh-CN" b="1" dirty="0" err="1">
                <a:latin typeface="ZztexMono-Regular"/>
              </a:rPr>
              <a:t>eax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addl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eax</a:t>
            </a:r>
            <a:r>
              <a:rPr lang="en-US" altLang="zh-CN" b="1" dirty="0">
                <a:latin typeface="ZztexMono-Regular"/>
              </a:rPr>
              <a:t>, </a:t>
            </a:r>
            <a:r>
              <a:rPr lang="en-US" altLang="zh-CN" b="1" dirty="0" err="1">
                <a:latin typeface="ZztexMono-Regular"/>
              </a:rPr>
              <a:t>accum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popl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ebp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ret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64476" y="433316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汇编程序</a:t>
            </a:r>
          </a:p>
        </p:txBody>
      </p:sp>
      <p:sp>
        <p:nvSpPr>
          <p:cNvPr id="11" name="矩形 10"/>
          <p:cNvSpPr/>
          <p:nvPr/>
        </p:nvSpPr>
        <p:spPr>
          <a:xfrm>
            <a:off x="8048230" y="1146572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unix</a:t>
            </a:r>
            <a:r>
              <a:rPr lang="en-US" altLang="zh-CN" b="1" dirty="0">
                <a:latin typeface="ZztexMono-Regular"/>
              </a:rPr>
              <a:t>&gt; </a:t>
            </a:r>
            <a:r>
              <a:rPr lang="en-US" altLang="zh-CN" b="1" i="1" dirty="0" err="1">
                <a:latin typeface="ZztexMono-Italic"/>
              </a:rPr>
              <a:t>gcc</a:t>
            </a:r>
            <a:r>
              <a:rPr lang="en-US" altLang="zh-CN" b="1" i="1" dirty="0">
                <a:latin typeface="ZztexMono-Italic"/>
              </a:rPr>
              <a:t> -O1 -c </a:t>
            </a:r>
            <a:r>
              <a:rPr lang="en-US" altLang="zh-CN" b="1" i="1" dirty="0" err="1">
                <a:latin typeface="ZztexMono-Italic"/>
              </a:rPr>
              <a:t>code.c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802360" y="114657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编译命令</a:t>
            </a:r>
          </a:p>
        </p:txBody>
      </p:sp>
      <p:sp>
        <p:nvSpPr>
          <p:cNvPr id="13" name="矩形 12"/>
          <p:cNvSpPr/>
          <p:nvPr/>
        </p:nvSpPr>
        <p:spPr>
          <a:xfrm>
            <a:off x="6190016" y="2093859"/>
            <a:ext cx="6035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ZztexMono-Regular"/>
              </a:rPr>
              <a:t>55 89 e5 8b 45 0c 03 45 08 01 05 00 00 00 00 5d c3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802360" y="158064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机器码</a:t>
            </a:r>
          </a:p>
        </p:txBody>
      </p:sp>
      <p:sp>
        <p:nvSpPr>
          <p:cNvPr id="15" name="矩形 14"/>
          <p:cNvSpPr/>
          <p:nvPr/>
        </p:nvSpPr>
        <p:spPr>
          <a:xfrm>
            <a:off x="6190016" y="2976405"/>
            <a:ext cx="595547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unix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&gt; </a:t>
            </a:r>
            <a:r>
              <a:rPr lang="en-US" altLang="zh-CN" b="1" i="1" dirty="0" err="1">
                <a:solidFill>
                  <a:srgbClr val="000000"/>
                </a:solidFill>
                <a:latin typeface="ZztexMono-Italic"/>
              </a:rPr>
              <a:t>objdump</a:t>
            </a:r>
            <a:r>
              <a:rPr lang="en-US" altLang="zh-CN" b="1" i="1" dirty="0">
                <a:solidFill>
                  <a:srgbClr val="000000"/>
                </a:solidFill>
                <a:latin typeface="ZztexMono-Italic"/>
              </a:rPr>
              <a:t> -d </a:t>
            </a:r>
            <a:r>
              <a:rPr lang="en-US" altLang="zh-CN" b="1" i="1" dirty="0" err="1">
                <a:solidFill>
                  <a:srgbClr val="000000"/>
                </a:solidFill>
                <a:latin typeface="ZztexMono-Italic"/>
              </a:rPr>
              <a:t>code.o</a:t>
            </a:r>
            <a:endParaRPr lang="en-US" altLang="zh-CN" b="1" i="1" dirty="0">
              <a:solidFill>
                <a:srgbClr val="000000"/>
              </a:solidFill>
              <a:latin typeface="ZztexMono-Italic"/>
            </a:endParaRPr>
          </a:p>
          <a:p>
            <a:endParaRPr lang="en-US" altLang="zh-CN" sz="2000" b="1" dirty="0">
              <a:solidFill>
                <a:srgbClr val="000000"/>
              </a:solidFill>
              <a:latin typeface="TimesTen-Roman"/>
            </a:endParaRP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Disassembly of function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sum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in binary file 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code.o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00000000 &lt;sum&gt;:</a:t>
            </a: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Offset Bytes          Equivalent assembly language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0: 55 		push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1: 89 e5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3: 8b 45 0c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0xc(%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6: 03 45 08 		add 0x8(%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9: 01 05 00 00 00 00 	add %eax,0x0</a:t>
            </a:r>
          </a:p>
          <a:p>
            <a:r>
              <a:rPr lang="da-DK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da-DK" altLang="zh-CN" b="1" dirty="0">
                <a:solidFill>
                  <a:srgbClr val="000000"/>
                </a:solidFill>
                <a:latin typeface="ZztexMono-Regular"/>
              </a:rPr>
              <a:t>f: 5d                 pop %ebp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10: c3                ret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802360" y="266149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反汇编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223510" y="902970"/>
            <a:ext cx="0" cy="545338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012180" y="4469130"/>
            <a:ext cx="2827414" cy="18872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0" name="椭圆 19"/>
          <p:cNvSpPr/>
          <p:nvPr/>
        </p:nvSpPr>
        <p:spPr>
          <a:xfrm>
            <a:off x="6115050" y="2014716"/>
            <a:ext cx="6076949" cy="513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22" name="曲线连接符 21"/>
          <p:cNvCxnSpPr>
            <a:stCxn id="20" idx="2"/>
            <a:endCxn id="19" idx="2"/>
          </p:cNvCxnSpPr>
          <p:nvPr/>
        </p:nvCxnSpPr>
        <p:spPr>
          <a:xfrm rot="10800000" flipV="1">
            <a:off x="6012180" y="2271323"/>
            <a:ext cx="102870" cy="3141417"/>
          </a:xfrm>
          <a:prstGeom prst="curvedConnector3">
            <a:avLst>
              <a:gd name="adj1" fmla="val 322222"/>
            </a:avLst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915328" y="5535788"/>
            <a:ext cx="657422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99978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13</a:t>
            </a:fld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1493520" y="931456"/>
            <a:ext cx="26555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main()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sum(1, 3);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493520" y="2215634"/>
            <a:ext cx="428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b="1" dirty="0">
                <a:latin typeface="ZztexMono-Regular"/>
              </a:rPr>
              <a:t>unix&gt; </a:t>
            </a:r>
            <a:r>
              <a:rPr lang="pt-BR" altLang="zh-CN" b="1" i="1" dirty="0">
                <a:latin typeface="ZztexMono-Italic"/>
              </a:rPr>
              <a:t>gcc -O1 -o prog code.o main.c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1493520" y="2584966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unix</a:t>
            </a:r>
            <a:r>
              <a:rPr lang="en-US" altLang="zh-CN" b="1" dirty="0">
                <a:latin typeface="ZztexMono-Regular"/>
              </a:rPr>
              <a:t>&gt; </a:t>
            </a:r>
            <a:r>
              <a:rPr lang="en-US" altLang="zh-CN" b="1" i="1" dirty="0" err="1">
                <a:latin typeface="ZztexMono-Italic"/>
              </a:rPr>
              <a:t>objdump</a:t>
            </a:r>
            <a:r>
              <a:rPr lang="en-US" altLang="zh-CN" b="1" i="1" dirty="0">
                <a:latin typeface="ZztexMono-Italic"/>
              </a:rPr>
              <a:t> -d </a:t>
            </a:r>
            <a:r>
              <a:rPr lang="en-US" altLang="zh-CN" b="1" i="1" dirty="0" err="1">
                <a:latin typeface="ZztexMono-Italic"/>
              </a:rPr>
              <a:t>prog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1493519" y="3323630"/>
            <a:ext cx="104768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Disassembly of function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sum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in executable file 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prog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08048394 &lt;sum&gt;:</a:t>
            </a: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  Offset  Bytes                Equivalent assembly language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8048394: 55 			push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8048395: 89 e5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8048397: 8b 45 0c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0xc(%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804839a: 03 45 08 		add 0x8(%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804839d: 01 05 18 a0 04 08 	add %eax,0x804a018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80483a3: 5d                   pop %ebp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80483a4: c3                   ret</a:t>
            </a:r>
            <a:endParaRPr lang="zh-CN" altLang="en-US" b="1" dirty="0"/>
          </a:p>
        </p:txBody>
      </p:sp>
      <p:sp>
        <p:nvSpPr>
          <p:cNvPr id="8" name="椭圆 7"/>
          <p:cNvSpPr/>
          <p:nvPr/>
        </p:nvSpPr>
        <p:spPr>
          <a:xfrm>
            <a:off x="1703070" y="4206240"/>
            <a:ext cx="100584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51460" y="3886200"/>
            <a:ext cx="81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起点不为</a:t>
            </a:r>
            <a:r>
              <a:rPr lang="en-US" altLang="zh-CN" b="1" dirty="0"/>
              <a:t>0</a:t>
            </a:r>
            <a:endParaRPr lang="zh-CN" altLang="en-US" b="1" dirty="0"/>
          </a:p>
        </p:txBody>
      </p:sp>
      <p:cxnSp>
        <p:nvCxnSpPr>
          <p:cNvPr id="11" name="直接箭头连接符 10"/>
          <p:cNvCxnSpPr>
            <a:stCxn id="9" idx="3"/>
          </p:cNvCxnSpPr>
          <p:nvPr/>
        </p:nvCxnSpPr>
        <p:spPr>
          <a:xfrm>
            <a:off x="1062990" y="4209366"/>
            <a:ext cx="640080" cy="15117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6240780" y="5326380"/>
            <a:ext cx="115443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7395210" y="5862786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有了确定地址</a:t>
            </a:r>
          </a:p>
        </p:txBody>
      </p:sp>
      <p:cxnSp>
        <p:nvCxnSpPr>
          <p:cNvPr id="14" name="直接箭头连接符 13"/>
          <p:cNvCxnSpPr>
            <a:stCxn id="13" idx="0"/>
            <a:endCxn id="12" idx="5"/>
          </p:cNvCxnSpPr>
          <p:nvPr/>
        </p:nvCxnSpPr>
        <p:spPr>
          <a:xfrm flipH="1" flipV="1">
            <a:off x="7226148" y="5589795"/>
            <a:ext cx="986307" cy="2729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29590" y="509713"/>
            <a:ext cx="11231880" cy="2918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</a:t>
            </a:r>
            <a:r>
              <a:rPr lang="zh-CN" altLang="en-US" dirty="0"/>
              <a:t> 数据格式</a:t>
            </a:r>
            <a:endParaRPr lang="en-US" altLang="zh-CN" dirty="0"/>
          </a:p>
          <a:p>
            <a:pPr lvl="1"/>
            <a:r>
              <a:rPr lang="en-US" altLang="zh-CN" dirty="0"/>
              <a:t>Intel</a:t>
            </a:r>
            <a:r>
              <a:rPr lang="zh-CN" altLang="en-US" dirty="0"/>
              <a:t>术语：</a:t>
            </a:r>
            <a:endParaRPr lang="en-US" altLang="zh-CN" dirty="0"/>
          </a:p>
          <a:p>
            <a:pPr lvl="2"/>
            <a:r>
              <a:rPr lang="zh-CN" altLang="en-US" dirty="0"/>
              <a:t>字</a:t>
            </a:r>
            <a:r>
              <a:rPr lang="en-US" altLang="zh-CN" dirty="0"/>
              <a:t>/word/16-bit</a:t>
            </a:r>
            <a:r>
              <a:rPr lang="zh-CN" altLang="en-US" dirty="0"/>
              <a:t>；双字</a:t>
            </a:r>
            <a:r>
              <a:rPr lang="en-US" altLang="zh-CN" dirty="0"/>
              <a:t>/double</a:t>
            </a:r>
            <a:r>
              <a:rPr lang="zh-CN" altLang="en-US" dirty="0"/>
              <a:t> </a:t>
            </a:r>
            <a:r>
              <a:rPr lang="en-US" altLang="zh-CN" dirty="0"/>
              <a:t>words/32-bit</a:t>
            </a:r>
            <a:r>
              <a:rPr lang="zh-CN" altLang="en-US" dirty="0"/>
              <a:t>；四字</a:t>
            </a:r>
            <a:r>
              <a:rPr lang="en-US" altLang="zh-CN" dirty="0"/>
              <a:t>/quad/words/64-bit</a:t>
            </a:r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语言数据在</a:t>
            </a:r>
            <a:r>
              <a:rPr lang="en-US" altLang="zh-CN" dirty="0"/>
              <a:t>IA32</a:t>
            </a:r>
            <a:r>
              <a:rPr lang="zh-CN" altLang="en-US" dirty="0"/>
              <a:t>上的表示</a:t>
            </a:r>
            <a:endParaRPr lang="en-US" altLang="zh-CN" dirty="0"/>
          </a:p>
          <a:p>
            <a:pPr lvl="2"/>
            <a:r>
              <a:rPr lang="en-US" altLang="zh-CN" dirty="0"/>
              <a:t>GCC</a:t>
            </a:r>
            <a:r>
              <a:rPr lang="zh-CN" altLang="en-US" dirty="0"/>
              <a:t>生成的汇编指令都是用一个后缀表示操作数的大小</a:t>
            </a:r>
            <a:endParaRPr lang="en-US" altLang="zh-CN" dirty="0"/>
          </a:p>
          <a:p>
            <a:pPr marL="514350" lvl="1" indent="0">
              <a:buNone/>
            </a:pPr>
            <a:r>
              <a:rPr lang="en-US" altLang="zh-CN" dirty="0"/>
              <a:t>		</a:t>
            </a:r>
            <a:r>
              <a:rPr lang="zh-CN" altLang="en-US" sz="2400" dirty="0"/>
              <a:t>例如</a:t>
            </a:r>
            <a:r>
              <a:rPr lang="en-US" altLang="zh-CN" sz="2400" dirty="0" err="1"/>
              <a:t>mov</a:t>
            </a:r>
            <a:r>
              <a:rPr lang="zh-CN" altLang="en-US" sz="2400" dirty="0"/>
              <a:t>指令可能会是</a:t>
            </a:r>
            <a:r>
              <a:rPr lang="en-US" altLang="zh-CN" sz="2400" dirty="0" err="1"/>
              <a:t>movb</a:t>
            </a:r>
            <a:r>
              <a:rPr lang="en-US" altLang="zh-CN" sz="2400" dirty="0"/>
              <a:t>(</a:t>
            </a:r>
            <a:r>
              <a:rPr lang="zh-CN" altLang="en-US" sz="2400" dirty="0"/>
              <a:t>字节</a:t>
            </a:r>
            <a:r>
              <a:rPr lang="en-US" altLang="zh-CN" sz="2400" dirty="0"/>
              <a:t>)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movw</a:t>
            </a:r>
            <a:r>
              <a:rPr lang="en-US" altLang="zh-CN" sz="2400" dirty="0"/>
              <a:t>(</a:t>
            </a:r>
            <a:r>
              <a:rPr lang="zh-CN" altLang="en-US" sz="2400" dirty="0"/>
              <a:t>字</a:t>
            </a:r>
            <a:r>
              <a:rPr lang="en-US" altLang="zh-CN" sz="2400" dirty="0"/>
              <a:t>)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(</a:t>
            </a:r>
            <a:r>
              <a:rPr lang="zh-CN" altLang="en-US" sz="2400" dirty="0"/>
              <a:t>双字</a:t>
            </a:r>
            <a:r>
              <a:rPr lang="en-US" altLang="zh-CN" sz="2400" dirty="0"/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3528847"/>
            <a:ext cx="7624445" cy="328325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925775" y="3966210"/>
            <a:ext cx="325952" cy="28090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9590" y="4320638"/>
            <a:ext cx="1853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zh-CN" altLang="en-US" dirty="0"/>
              <a:t>（</a:t>
            </a:r>
            <a:r>
              <a:rPr lang="en-US" altLang="zh-CN" dirty="0"/>
              <a:t>IA32</a:t>
            </a:r>
            <a:r>
              <a:rPr lang="zh-CN" altLang="en-US" dirty="0"/>
              <a:t>上不能直接表示</a:t>
            </a:r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，需要序列指令来处理）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383155" y="5170474"/>
            <a:ext cx="645795" cy="13125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928923" y="3456658"/>
            <a:ext cx="996852" cy="86398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056836" y="4342749"/>
            <a:ext cx="18614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0">
              <a:buNone/>
            </a:pPr>
            <a:r>
              <a:rPr lang="en-US" altLang="zh-CN" sz="2400" dirty="0"/>
              <a:t>x86-64</a:t>
            </a:r>
            <a:r>
              <a:rPr lang="zh-CN" altLang="en-US" sz="2400" dirty="0"/>
              <a:t>里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long   : q</a:t>
            </a:r>
          </a:p>
          <a:p>
            <a:pPr marL="514350" lvl="1" indent="0">
              <a:buNone/>
            </a:pPr>
            <a:r>
              <a:rPr lang="en-US" altLang="zh-CN" sz="2400" dirty="0"/>
              <a:t>char *: q</a:t>
            </a:r>
          </a:p>
        </p:txBody>
      </p:sp>
    </p:spTree>
    <p:extLst>
      <p:ext uri="{BB962C8B-B14F-4D97-AF65-F5344CB8AC3E}">
        <p14:creationId xmlns:p14="http://schemas.microsoft.com/office/powerpoint/2010/main" val="383372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29590" y="509713"/>
            <a:ext cx="11231880" cy="2918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dirty="0"/>
              <a:t>3.4 </a:t>
            </a:r>
            <a:r>
              <a:rPr lang="zh-CN" altLang="en-US" dirty="0"/>
              <a:t>访问信息</a:t>
            </a:r>
            <a:endParaRPr lang="en-US" altLang="zh-CN" dirty="0"/>
          </a:p>
          <a:p>
            <a:pPr lvl="1"/>
            <a:r>
              <a:rPr lang="zh-CN" altLang="en-US" dirty="0"/>
              <a:t>数据存储位置：</a:t>
            </a:r>
            <a:endParaRPr lang="en-US" altLang="zh-CN" dirty="0"/>
          </a:p>
          <a:p>
            <a:pPr lvl="2"/>
            <a:r>
              <a:rPr lang="zh-CN" altLang="en-US" dirty="0"/>
              <a:t>内存中，以虚地址方式访问</a:t>
            </a:r>
            <a:endParaRPr lang="en-US" altLang="zh-CN" dirty="0"/>
          </a:p>
          <a:p>
            <a:pPr lvl="2"/>
            <a:r>
              <a:rPr lang="zh-CN" altLang="en-US" sz="2400" dirty="0"/>
              <a:t>通用目的寄存器：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66" y="720378"/>
            <a:ext cx="5384080" cy="47513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1896" y="4222008"/>
            <a:ext cx="66328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0">
              <a:buNone/>
            </a:pPr>
            <a:r>
              <a:rPr lang="en-US" altLang="zh-CN" sz="2400" dirty="0"/>
              <a:t>x86-64</a:t>
            </a:r>
            <a:r>
              <a:rPr lang="zh-CN" altLang="en-US" sz="2400" dirty="0"/>
              <a:t>进一步扩展为：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rcx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rdx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rbx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</a:t>
            </a:r>
            <a:r>
              <a:rPr lang="en-US" altLang="zh-CN" sz="2400" dirty="0" err="1"/>
              <a:t>rsi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rdi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</a:t>
            </a:r>
            <a:r>
              <a:rPr lang="en-US" altLang="zh-CN" sz="2400" dirty="0" err="1"/>
              <a:t>rbp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rsp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%r8, %r9, %r10, %r11, %r12, %r13, %r14, %r15 </a:t>
            </a:r>
          </a:p>
          <a:p>
            <a:pPr marL="51435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14414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2286000" y="4800600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%rsp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x86-64 </a:t>
            </a:r>
            <a:r>
              <a:rPr lang="zh-CN" altLang="en-US" dirty="0"/>
              <a:t>寄存器</a:t>
            </a:r>
            <a:endParaRPr lang="en-US" dirty="0"/>
          </a:p>
        </p:txBody>
      </p:sp>
      <p:sp>
        <p:nvSpPr>
          <p:cNvPr id="27654" name="Rectangle 6"/>
          <p:cNvSpPr>
            <a:spLocks/>
          </p:cNvSpPr>
          <p:nvPr/>
        </p:nvSpPr>
        <p:spPr bwMode="auto">
          <a:xfrm>
            <a:off x="4076700" y="1181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%eax</a:t>
            </a:r>
          </a:p>
        </p:txBody>
      </p:sp>
      <p:sp>
        <p:nvSpPr>
          <p:cNvPr id="27655" name="Rectangle 7"/>
          <p:cNvSpPr>
            <a:spLocks/>
          </p:cNvSpPr>
          <p:nvPr/>
        </p:nvSpPr>
        <p:spPr bwMode="auto">
          <a:xfrm>
            <a:off x="4076700" y="17907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%ebx</a:t>
            </a:r>
          </a:p>
        </p:txBody>
      </p:sp>
      <p:sp>
        <p:nvSpPr>
          <p:cNvPr id="27656" name="Rectangle 8"/>
          <p:cNvSpPr>
            <a:spLocks/>
          </p:cNvSpPr>
          <p:nvPr/>
        </p:nvSpPr>
        <p:spPr bwMode="auto">
          <a:xfrm>
            <a:off x="4076700" y="24003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%ecx</a:t>
            </a:r>
          </a:p>
        </p:txBody>
      </p:sp>
      <p:sp>
        <p:nvSpPr>
          <p:cNvPr id="27657" name="Rectangle 9"/>
          <p:cNvSpPr>
            <a:spLocks/>
          </p:cNvSpPr>
          <p:nvPr/>
        </p:nvSpPr>
        <p:spPr bwMode="auto">
          <a:xfrm>
            <a:off x="4076700" y="30099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%edx</a:t>
            </a:r>
          </a:p>
        </p:txBody>
      </p:sp>
      <p:sp>
        <p:nvSpPr>
          <p:cNvPr id="27658" name="Rectangle 10"/>
          <p:cNvSpPr>
            <a:spLocks/>
          </p:cNvSpPr>
          <p:nvPr/>
        </p:nvSpPr>
        <p:spPr bwMode="auto">
          <a:xfrm>
            <a:off x="4076700" y="36195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%esi</a:t>
            </a:r>
          </a:p>
        </p:txBody>
      </p:sp>
      <p:sp>
        <p:nvSpPr>
          <p:cNvPr id="27659" name="Rectangle 11"/>
          <p:cNvSpPr>
            <a:spLocks/>
          </p:cNvSpPr>
          <p:nvPr/>
        </p:nvSpPr>
        <p:spPr bwMode="auto">
          <a:xfrm>
            <a:off x="4076700" y="4229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%edi</a:t>
            </a:r>
          </a:p>
        </p:txBody>
      </p:sp>
      <p:sp>
        <p:nvSpPr>
          <p:cNvPr id="27660" name="Rectangle 12"/>
          <p:cNvSpPr>
            <a:spLocks/>
          </p:cNvSpPr>
          <p:nvPr/>
        </p:nvSpPr>
        <p:spPr bwMode="auto">
          <a:xfrm>
            <a:off x="4076700" y="4838700"/>
            <a:ext cx="1752600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%esp</a:t>
            </a:r>
          </a:p>
        </p:txBody>
      </p:sp>
      <p:sp>
        <p:nvSpPr>
          <p:cNvPr id="27661" name="Rectangle 13"/>
          <p:cNvSpPr>
            <a:spLocks/>
          </p:cNvSpPr>
          <p:nvPr/>
        </p:nvSpPr>
        <p:spPr bwMode="auto">
          <a:xfrm>
            <a:off x="4076700" y="54356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%ebp</a:t>
            </a:r>
          </a:p>
        </p:txBody>
      </p:sp>
      <p:sp>
        <p:nvSpPr>
          <p:cNvPr id="27662" name="Rectangle 14"/>
          <p:cNvSpPr>
            <a:spLocks/>
          </p:cNvSpPr>
          <p:nvPr/>
        </p:nvSpPr>
        <p:spPr bwMode="auto">
          <a:xfrm>
            <a:off x="8039100" y="1181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%r8d</a:t>
            </a:r>
          </a:p>
        </p:txBody>
      </p:sp>
      <p:sp>
        <p:nvSpPr>
          <p:cNvPr id="27663" name="Rectangle 15"/>
          <p:cNvSpPr>
            <a:spLocks/>
          </p:cNvSpPr>
          <p:nvPr/>
        </p:nvSpPr>
        <p:spPr bwMode="auto">
          <a:xfrm>
            <a:off x="8039100" y="17907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%r9d</a:t>
            </a:r>
          </a:p>
        </p:txBody>
      </p:sp>
      <p:sp>
        <p:nvSpPr>
          <p:cNvPr id="27664" name="Rectangle 16"/>
          <p:cNvSpPr>
            <a:spLocks/>
          </p:cNvSpPr>
          <p:nvPr/>
        </p:nvSpPr>
        <p:spPr bwMode="auto">
          <a:xfrm>
            <a:off x="8039100" y="24003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%r10d</a:t>
            </a:r>
          </a:p>
        </p:txBody>
      </p:sp>
      <p:sp>
        <p:nvSpPr>
          <p:cNvPr id="27665" name="Rectangle 17"/>
          <p:cNvSpPr>
            <a:spLocks/>
          </p:cNvSpPr>
          <p:nvPr/>
        </p:nvSpPr>
        <p:spPr bwMode="auto">
          <a:xfrm>
            <a:off x="8039100" y="30099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%r11d</a:t>
            </a:r>
          </a:p>
        </p:txBody>
      </p:sp>
      <p:sp>
        <p:nvSpPr>
          <p:cNvPr id="27666" name="Rectangle 18"/>
          <p:cNvSpPr>
            <a:spLocks/>
          </p:cNvSpPr>
          <p:nvPr/>
        </p:nvSpPr>
        <p:spPr bwMode="auto">
          <a:xfrm>
            <a:off x="8039100" y="36195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%r12d</a:t>
            </a:r>
          </a:p>
        </p:txBody>
      </p:sp>
      <p:sp>
        <p:nvSpPr>
          <p:cNvPr id="27667" name="Rectangle 19"/>
          <p:cNvSpPr>
            <a:spLocks/>
          </p:cNvSpPr>
          <p:nvPr/>
        </p:nvSpPr>
        <p:spPr bwMode="auto">
          <a:xfrm>
            <a:off x="8039100" y="4229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%r13d</a:t>
            </a:r>
          </a:p>
        </p:txBody>
      </p:sp>
      <p:sp>
        <p:nvSpPr>
          <p:cNvPr id="27668" name="Rectangle 20"/>
          <p:cNvSpPr>
            <a:spLocks/>
          </p:cNvSpPr>
          <p:nvPr/>
        </p:nvSpPr>
        <p:spPr bwMode="auto">
          <a:xfrm>
            <a:off x="8039100" y="48387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%r14d</a:t>
            </a:r>
          </a:p>
        </p:txBody>
      </p:sp>
      <p:sp>
        <p:nvSpPr>
          <p:cNvPr id="27669" name="Rectangle 21"/>
          <p:cNvSpPr>
            <a:spLocks/>
          </p:cNvSpPr>
          <p:nvPr/>
        </p:nvSpPr>
        <p:spPr bwMode="auto">
          <a:xfrm>
            <a:off x="8039100" y="54483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charset="0"/>
                <a:cs typeface="Courier New Bold" charset="0"/>
                <a:sym typeface="Courier New Bold" charset="0"/>
              </a:rPr>
              <a:t>%r15d</a:t>
            </a:r>
          </a:p>
        </p:txBody>
      </p:sp>
      <p:sp>
        <p:nvSpPr>
          <p:cNvPr id="27670" name="Rectangle 22"/>
          <p:cNvSpPr>
            <a:spLocks/>
          </p:cNvSpPr>
          <p:nvPr/>
        </p:nvSpPr>
        <p:spPr bwMode="auto">
          <a:xfrm>
            <a:off x="62484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%r8</a:t>
            </a:r>
          </a:p>
        </p:txBody>
      </p:sp>
      <p:sp>
        <p:nvSpPr>
          <p:cNvPr id="27671" name="Rectangle 23"/>
          <p:cNvSpPr>
            <a:spLocks/>
          </p:cNvSpPr>
          <p:nvPr/>
        </p:nvSpPr>
        <p:spPr bwMode="auto">
          <a:xfrm>
            <a:off x="62484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%r9</a:t>
            </a:r>
          </a:p>
        </p:txBody>
      </p:sp>
      <p:sp>
        <p:nvSpPr>
          <p:cNvPr id="27672" name="Rectangle 24"/>
          <p:cNvSpPr>
            <a:spLocks/>
          </p:cNvSpPr>
          <p:nvPr/>
        </p:nvSpPr>
        <p:spPr bwMode="auto">
          <a:xfrm>
            <a:off x="62484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</a:p>
        </p:txBody>
      </p:sp>
      <p:sp>
        <p:nvSpPr>
          <p:cNvPr id="27673" name="Rectangle 25"/>
          <p:cNvSpPr>
            <a:spLocks/>
          </p:cNvSpPr>
          <p:nvPr/>
        </p:nvSpPr>
        <p:spPr bwMode="auto">
          <a:xfrm>
            <a:off x="62484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</a:p>
        </p:txBody>
      </p:sp>
      <p:sp>
        <p:nvSpPr>
          <p:cNvPr id="27674" name="Rectangle 26"/>
          <p:cNvSpPr>
            <a:spLocks/>
          </p:cNvSpPr>
          <p:nvPr/>
        </p:nvSpPr>
        <p:spPr bwMode="auto">
          <a:xfrm>
            <a:off x="62484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</a:p>
        </p:txBody>
      </p:sp>
      <p:sp>
        <p:nvSpPr>
          <p:cNvPr id="27675" name="Rectangle 27"/>
          <p:cNvSpPr>
            <a:spLocks/>
          </p:cNvSpPr>
          <p:nvPr/>
        </p:nvSpPr>
        <p:spPr bwMode="auto">
          <a:xfrm>
            <a:off x="62484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</a:p>
        </p:txBody>
      </p:sp>
      <p:sp>
        <p:nvSpPr>
          <p:cNvPr id="27676" name="Rectangle 28"/>
          <p:cNvSpPr>
            <a:spLocks/>
          </p:cNvSpPr>
          <p:nvPr/>
        </p:nvSpPr>
        <p:spPr bwMode="auto">
          <a:xfrm>
            <a:off x="6248400" y="4800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</a:p>
        </p:txBody>
      </p:sp>
      <p:sp>
        <p:nvSpPr>
          <p:cNvPr id="27677" name="Rectangle 29"/>
          <p:cNvSpPr>
            <a:spLocks/>
          </p:cNvSpPr>
          <p:nvPr/>
        </p:nvSpPr>
        <p:spPr bwMode="auto">
          <a:xfrm>
            <a:off x="62484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</a:p>
        </p:txBody>
      </p:sp>
      <p:sp>
        <p:nvSpPr>
          <p:cNvPr id="27678" name="Rectangle 30"/>
          <p:cNvSpPr>
            <a:spLocks/>
          </p:cNvSpPr>
          <p:nvPr/>
        </p:nvSpPr>
        <p:spPr bwMode="auto">
          <a:xfrm>
            <a:off x="22860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9" name="Rectangle 31"/>
          <p:cNvSpPr>
            <a:spLocks/>
          </p:cNvSpPr>
          <p:nvPr/>
        </p:nvSpPr>
        <p:spPr bwMode="auto">
          <a:xfrm>
            <a:off x="22860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0" name="Rectangle 32"/>
          <p:cNvSpPr>
            <a:spLocks/>
          </p:cNvSpPr>
          <p:nvPr/>
        </p:nvSpPr>
        <p:spPr bwMode="auto">
          <a:xfrm>
            <a:off x="22860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%rcx</a:t>
            </a:r>
          </a:p>
        </p:txBody>
      </p:sp>
      <p:sp>
        <p:nvSpPr>
          <p:cNvPr id="27681" name="Rectangle 33"/>
          <p:cNvSpPr>
            <a:spLocks/>
          </p:cNvSpPr>
          <p:nvPr/>
        </p:nvSpPr>
        <p:spPr bwMode="auto">
          <a:xfrm>
            <a:off x="22860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%rdx</a:t>
            </a:r>
          </a:p>
        </p:txBody>
      </p:sp>
      <p:sp>
        <p:nvSpPr>
          <p:cNvPr id="27682" name="Rectangle 34"/>
          <p:cNvSpPr>
            <a:spLocks/>
          </p:cNvSpPr>
          <p:nvPr/>
        </p:nvSpPr>
        <p:spPr bwMode="auto">
          <a:xfrm>
            <a:off x="22860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%rsi</a:t>
            </a:r>
          </a:p>
        </p:txBody>
      </p:sp>
      <p:sp>
        <p:nvSpPr>
          <p:cNvPr id="27683" name="Rectangle 35"/>
          <p:cNvSpPr>
            <a:spLocks/>
          </p:cNvSpPr>
          <p:nvPr/>
        </p:nvSpPr>
        <p:spPr bwMode="auto">
          <a:xfrm>
            <a:off x="22860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%rdi</a:t>
            </a:r>
          </a:p>
        </p:txBody>
      </p:sp>
      <p:sp>
        <p:nvSpPr>
          <p:cNvPr id="27684" name="Rectangle 36"/>
          <p:cNvSpPr>
            <a:spLocks/>
          </p:cNvSpPr>
          <p:nvPr/>
        </p:nvSpPr>
        <p:spPr bwMode="auto">
          <a:xfrm>
            <a:off x="22860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%rbp</a:t>
            </a:r>
          </a:p>
        </p:txBody>
      </p:sp>
    </p:spTree>
    <p:extLst>
      <p:ext uri="{BB962C8B-B14F-4D97-AF65-F5344CB8AC3E}">
        <p14:creationId xmlns:p14="http://schemas.microsoft.com/office/powerpoint/2010/main" val="32975945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IA32 </a:t>
            </a:r>
            <a:r>
              <a:rPr lang="zh-CN" altLang="en-US" dirty="0"/>
              <a:t>寄存器</a:t>
            </a:r>
            <a:endParaRPr lang="en-US" dirty="0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2819400" y="1333501"/>
            <a:ext cx="5715000" cy="4533902"/>
            <a:chOff x="3984" y="1008"/>
            <a:chExt cx="1584" cy="225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84" y="100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eax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984" y="1296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ecx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984" y="1584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edx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872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itchFamily="49" charset="0"/>
                </a:rPr>
                <a:t>%ebx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984" y="2160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itchFamily="49" charset="0"/>
                </a:rPr>
                <a:t>%esi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984" y="244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itchFamily="49" charset="0"/>
                </a:rPr>
                <a:t>%edi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84" y="2736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itchFamily="49" charset="0"/>
                </a:rPr>
                <a:t>%esp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84" y="3024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itchFamily="49" charset="0"/>
                </a:rPr>
                <a:t>%ebp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8326" y="1404970"/>
            <a:ext cx="2819400" cy="343694"/>
            <a:chOff x="4495800" y="1404970"/>
            <a:chExt cx="2819400" cy="34369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itchFamily="34" charset="0"/>
              </a:endParaRPr>
            </a:p>
          </p:txBody>
        </p:sp>
        <p:cxnSp>
          <p:nvCxnSpPr>
            <p:cNvPr id="19" name="Straight Connector 18"/>
            <p:cNvCxnSpPr>
              <a:stCxn id="13" idx="0"/>
              <a:endCxn id="13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708326" y="1989024"/>
            <a:ext cx="2819400" cy="343694"/>
            <a:chOff x="4495800" y="1404970"/>
            <a:chExt cx="2819400" cy="34369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itchFamily="34" charset="0"/>
              </a:endParaRPr>
            </a:p>
          </p:txBody>
        </p:sp>
        <p:cxnSp>
          <p:nvCxnSpPr>
            <p:cNvPr id="25" name="Straight Connector 24"/>
            <p:cNvCxnSpPr>
              <a:stCxn id="24" idx="0"/>
              <a:endCxn id="24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5708326" y="2558580"/>
            <a:ext cx="2819400" cy="343694"/>
            <a:chOff x="4495800" y="1404970"/>
            <a:chExt cx="2819400" cy="343694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itchFamily="34" charset="0"/>
              </a:endParaRPr>
            </a:p>
          </p:txBody>
        </p:sp>
        <p:cxnSp>
          <p:nvCxnSpPr>
            <p:cNvPr id="28" name="Straight Connector 27"/>
            <p:cNvCxnSpPr>
              <a:stCxn id="27" idx="0"/>
              <a:endCxn id="27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5708326" y="3141484"/>
            <a:ext cx="2819400" cy="343694"/>
            <a:chOff x="4495800" y="1404970"/>
            <a:chExt cx="2819400" cy="343694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itchFamily="34" charset="0"/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0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5708326" y="3717666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 Narrow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708326" y="4301720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 Narrow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708326" y="4871276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 Narrow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708326" y="5454180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105401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%ax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05401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05401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105401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05401" y="370801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05401" y="42872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05401" y="48576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%sp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05401" y="54435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96001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%ah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96001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96001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%dh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96001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467601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67601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67601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%dl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467601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AutoShape 7"/>
          <p:cNvSpPr>
            <a:spLocks/>
          </p:cNvSpPr>
          <p:nvPr/>
        </p:nvSpPr>
        <p:spPr bwMode="auto">
          <a:xfrm rot="5400000">
            <a:off x="6975983" y="4671258"/>
            <a:ext cx="279400" cy="2824085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791200" y="6172201"/>
            <a:ext cx="2660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16-bit virtual registers</a:t>
            </a:r>
          </a:p>
          <a:p>
            <a:pPr algn="ctr"/>
            <a:r>
              <a:rPr lang="en-US" dirty="0">
                <a:latin typeface="Calibri" pitchFamily="34" charset="0"/>
              </a:rPr>
              <a:t>(backwards compatibility)</a:t>
            </a:r>
          </a:p>
        </p:txBody>
      </p:sp>
      <p:sp>
        <p:nvSpPr>
          <p:cNvPr id="75" name="AutoShape 7"/>
          <p:cNvSpPr>
            <a:spLocks/>
          </p:cNvSpPr>
          <p:nvPr/>
        </p:nvSpPr>
        <p:spPr bwMode="auto">
          <a:xfrm rot="10800000">
            <a:off x="2438400" y="1333500"/>
            <a:ext cx="279400" cy="3376310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1302264" y="2812536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general purpose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079159" y="1391623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accumulate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079160" y="197543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counter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079160" y="254129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079160" y="313178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base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079160" y="3626836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source </a:t>
            </a:r>
          </a:p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index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079159" y="4204648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destination</a:t>
            </a:r>
          </a:p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index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079159" y="4701318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Courier New" pitchFamily="49" charset="0"/>
                <a:cs typeface="Courier New" pitchFamily="49" charset="0"/>
              </a:rPr>
              <a:t>stack </a:t>
            </a:r>
          </a:p>
          <a:p>
            <a:r>
              <a:rPr lang="en-US" sz="1400" b="1" i="1" dirty="0">
                <a:latin typeface="Courier New" pitchFamily="49" charset="0"/>
                <a:cs typeface="Courier New" pitchFamily="49" charset="0"/>
              </a:rPr>
              <a:t>pointer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079159" y="5313529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Courier New" pitchFamily="49" charset="0"/>
                <a:cs typeface="Courier New" pitchFamily="49" charset="0"/>
              </a:rPr>
              <a:t>base</a:t>
            </a:r>
          </a:p>
          <a:p>
            <a:r>
              <a:rPr lang="en-US" sz="1400" b="1" i="1" dirty="0">
                <a:latin typeface="Courier New" pitchFamily="49" charset="0"/>
                <a:cs typeface="Courier New" pitchFamily="49" charset="0"/>
              </a:rPr>
              <a:t>pointer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817942" y="649070"/>
            <a:ext cx="185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Origin</a:t>
            </a:r>
          </a:p>
          <a:p>
            <a:pPr algn="ctr"/>
            <a:r>
              <a:rPr lang="en-US" dirty="0">
                <a:latin typeface="Calibri" pitchFamily="34" charset="0"/>
              </a:rPr>
              <a:t>(mostly obsolete)</a:t>
            </a:r>
          </a:p>
        </p:txBody>
      </p:sp>
    </p:spTree>
    <p:extLst>
      <p:ext uri="{BB962C8B-B14F-4D97-AF65-F5344CB8AC3E}">
        <p14:creationId xmlns:p14="http://schemas.microsoft.com/office/powerpoint/2010/main" val="412268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4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9" grpId="0"/>
      <p:bldP spid="70" grpId="0"/>
      <p:bldP spid="71" grpId="0"/>
      <p:bldP spid="72" grpId="0"/>
      <p:bldP spid="73" grpId="0" animBg="1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4503420"/>
          </a:xfrm>
        </p:spPr>
        <p:txBody>
          <a:bodyPr/>
          <a:lstStyle/>
          <a:p>
            <a:r>
              <a:rPr lang="en-US" altLang="zh-CN" dirty="0"/>
              <a:t>3.4.1</a:t>
            </a:r>
            <a:r>
              <a:rPr lang="zh-CN" altLang="en-US" dirty="0"/>
              <a:t> 操作数指示符</a:t>
            </a:r>
            <a:endParaRPr lang="en-US" altLang="zh-CN" dirty="0"/>
          </a:p>
          <a:p>
            <a:pPr lvl="1"/>
            <a:r>
              <a:rPr lang="zh-CN" altLang="en-US" dirty="0"/>
              <a:t>操作数：</a:t>
            </a:r>
            <a:endParaRPr lang="en-US" altLang="zh-CN" dirty="0"/>
          </a:p>
          <a:p>
            <a:pPr lvl="2"/>
            <a:r>
              <a:rPr lang="zh-CN" altLang="en-US" dirty="0"/>
              <a:t>大多数指令有一个或多个操作数（</a:t>
            </a:r>
            <a:r>
              <a:rPr lang="en-US" altLang="zh-CN" dirty="0"/>
              <a:t>operand</a:t>
            </a:r>
            <a:r>
              <a:rPr lang="zh-CN" altLang="en-US" dirty="0"/>
              <a:t>），指示出所要引用的原数据，以及存放接过的目标位置。</a:t>
            </a:r>
            <a:endParaRPr lang="en-US" altLang="zh-CN" dirty="0"/>
          </a:p>
          <a:p>
            <a:pPr lvl="2"/>
            <a:r>
              <a:rPr lang="zh-CN" altLang="en-US" dirty="0"/>
              <a:t>源操作数：立即数、寄存器或存储器中</a:t>
            </a:r>
            <a:endParaRPr lang="en-US" altLang="zh-CN" dirty="0"/>
          </a:p>
          <a:p>
            <a:pPr lvl="2"/>
            <a:r>
              <a:rPr lang="zh-CN" altLang="en-US" dirty="0"/>
              <a:t>目的操作数：寄存器或存储器中</a:t>
            </a:r>
            <a:endParaRPr lang="en-US" altLang="zh-CN" dirty="0"/>
          </a:p>
          <a:p>
            <a:pPr lvl="2"/>
            <a:r>
              <a:rPr lang="zh-CN" altLang="en-US" dirty="0"/>
              <a:t>三种数据寻址方式：</a:t>
            </a:r>
            <a:endParaRPr lang="en-US" altLang="zh-CN" dirty="0"/>
          </a:p>
          <a:p>
            <a:pPr lvl="3"/>
            <a:r>
              <a:rPr lang="zh-CN" altLang="en-US" dirty="0"/>
              <a:t>立即数</a:t>
            </a:r>
            <a:endParaRPr lang="en-US" altLang="zh-CN" dirty="0"/>
          </a:p>
          <a:p>
            <a:pPr lvl="3"/>
            <a:r>
              <a:rPr lang="zh-CN" altLang="en-US" dirty="0"/>
              <a:t>寄存器</a:t>
            </a:r>
            <a:endParaRPr lang="en-US" altLang="zh-CN" dirty="0"/>
          </a:p>
          <a:p>
            <a:pPr lvl="3"/>
            <a:r>
              <a:rPr lang="zh-CN" altLang="en-US" dirty="0"/>
              <a:t>内存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51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指令表示*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2214"/>
            <a:ext cx="10972800" cy="4525963"/>
          </a:xfrm>
        </p:spPr>
        <p:txBody>
          <a:bodyPr/>
          <a:lstStyle/>
          <a:p>
            <a:pPr eaLnBrk="1" hangingPunct="1"/>
            <a:r>
              <a:rPr lang="zh-CN" altLang="en-US" sz="2400" b="1" dirty="0">
                <a:solidFill>
                  <a:schemeClr val="tx2"/>
                </a:solidFill>
              </a:rPr>
              <a:t>指令基本格式：一般由操作码和操作对象两部分组成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       操作对象指一个或多个地址码。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eaLnBrk="1" hangingPunct="1">
              <a:buFontTx/>
              <a:buNone/>
            </a:pPr>
            <a:endParaRPr lang="en-US" altLang="zh-CN" sz="2400" b="1" dirty="0">
              <a:solidFill>
                <a:schemeClr val="tx2"/>
              </a:solidFill>
            </a:endParaRPr>
          </a:p>
          <a:p>
            <a:pPr eaLnBrk="1" hangingPunct="1">
              <a:buFontTx/>
              <a:buNone/>
            </a:pPr>
            <a:endParaRPr lang="en-US" altLang="zh-CN" sz="2400" b="1" dirty="0">
              <a:solidFill>
                <a:schemeClr val="tx2"/>
              </a:solidFill>
            </a:endParaRPr>
          </a:p>
          <a:p>
            <a:pPr eaLnBrk="1" hangingPunct="1">
              <a:buNone/>
            </a:pPr>
            <a:r>
              <a:rPr lang="en-US" altLang="zh-CN" sz="2400" b="1" dirty="0">
                <a:solidFill>
                  <a:schemeClr val="tx2"/>
                </a:solidFill>
              </a:rPr>
              <a:t>                 </a:t>
            </a:r>
            <a:r>
              <a:rPr lang="zh-CN" altLang="en-US" sz="2400" b="1" dirty="0">
                <a:solidFill>
                  <a:schemeClr val="tx2"/>
                </a:solidFill>
              </a:rPr>
              <a:t>操作码：</a:t>
            </a:r>
            <a:r>
              <a:rPr lang="zh-CN" altLang="en-US" sz="2400" b="1" dirty="0"/>
              <a:t>用来指明该指令所要完成的操作，如加法、减法、传送、移位、        </a:t>
            </a:r>
            <a:endParaRPr lang="en-US" altLang="zh-CN" sz="2400" b="1" dirty="0"/>
          </a:p>
          <a:p>
            <a:pPr eaLnBrk="1" hangingPunct="1">
              <a:buNone/>
            </a:pPr>
            <a:r>
              <a:rPr lang="en-US" altLang="zh-CN" sz="2400" b="1" dirty="0"/>
              <a:t>                                    </a:t>
            </a:r>
            <a:r>
              <a:rPr lang="zh-CN" altLang="en-US" sz="2400" b="1" dirty="0"/>
              <a:t>转移等等。</a:t>
            </a:r>
            <a:endParaRPr lang="en-US" altLang="zh-CN" sz="2400" b="1" dirty="0"/>
          </a:p>
          <a:p>
            <a:pPr eaLnBrk="1" hangingPunct="1">
              <a:buNone/>
            </a:pPr>
            <a:r>
              <a:rPr lang="en-US" altLang="zh-CN" sz="2400" b="1" dirty="0"/>
              <a:t>                 </a:t>
            </a:r>
            <a:r>
              <a:rPr lang="zh-CN" altLang="en-US" sz="2400" b="1" dirty="0">
                <a:solidFill>
                  <a:schemeClr val="tx2"/>
                </a:solidFill>
              </a:rPr>
              <a:t>地址码：</a:t>
            </a:r>
            <a:r>
              <a:rPr lang="zh-CN" altLang="en-US" sz="2400" b="1" dirty="0"/>
              <a:t>用来寻找运算所需要的操作数（源操作数和目的操作数）。</a:t>
            </a:r>
          </a:p>
          <a:p>
            <a:pPr eaLnBrk="1" hangingPunct="1">
              <a:buFontTx/>
              <a:buNone/>
            </a:pPr>
            <a:endParaRPr lang="zh-CN" altLang="en-US" sz="2000" b="1" dirty="0">
              <a:solidFill>
                <a:schemeClr val="tx2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2195513" y="2243102"/>
            <a:ext cx="194310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charset="-122"/>
              </a:rPr>
              <a:t>          OP</a:t>
            </a: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4140200" y="2243102"/>
            <a:ext cx="1008063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zh-CN" b="1" i="0" dirty="0">
                <a:ea typeface="宋体" charset="-122"/>
              </a:rPr>
              <a:t>    A 0      </a:t>
            </a: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5148263" y="2243102"/>
            <a:ext cx="1008062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zh-CN" b="1" i="0">
                <a:ea typeface="宋体" charset="-122"/>
              </a:rPr>
              <a:t>    A 1      </a:t>
            </a:r>
          </a:p>
        </p:txBody>
      </p:sp>
      <p:sp>
        <p:nvSpPr>
          <p:cNvPr id="15" name="矩形 14"/>
          <p:cNvSpPr/>
          <p:nvPr/>
        </p:nvSpPr>
        <p:spPr>
          <a:xfrm>
            <a:off x="2215391" y="4704389"/>
            <a:ext cx="902576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70C0"/>
                </a:solidFill>
              </a:rPr>
              <a:t>地址码包括：源操作数地址、目的操作数地址和下一条指令的地址。 </a:t>
            </a:r>
          </a:p>
          <a:p>
            <a:pPr marL="800100" lvl="1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70C0"/>
                </a:solidFill>
              </a:rPr>
              <a:t>地址含义：主存的地址、寄存器地址或者</a:t>
            </a:r>
            <a:r>
              <a:rPr lang="en-US" altLang="zh-CN" sz="2400" b="1" dirty="0">
                <a:solidFill>
                  <a:srgbClr val="0070C0"/>
                </a:solidFill>
              </a:rPr>
              <a:t>I/O</a:t>
            </a:r>
            <a:r>
              <a:rPr lang="zh-CN" altLang="en-US" sz="2400" b="1" dirty="0">
                <a:solidFill>
                  <a:srgbClr val="0070C0"/>
                </a:solidFill>
              </a:rPr>
              <a:t>设备地址。</a:t>
            </a:r>
          </a:p>
        </p:txBody>
      </p:sp>
    </p:spTree>
    <p:extLst>
      <p:ext uri="{BB962C8B-B14F-4D97-AF65-F5344CB8AC3E}">
        <p14:creationId xmlns:p14="http://schemas.microsoft.com/office/powerpoint/2010/main" val="98609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程序的机器级表示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</a:t>
            </a:r>
            <a:r>
              <a:rPr lang="zh-CN" altLang="en-US" dirty="0"/>
              <a:t>处理器和架构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C,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汇编语言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机器语言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汇编语言基础：寄存器、操作数、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move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算术逻辑操作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31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z="1100" smtClean="0"/>
              <a:pPr>
                <a:defRPr/>
              </a:pPr>
              <a:t>20</a:t>
            </a:fld>
            <a:endParaRPr lang="zh-CN" altLang="en-US" sz="110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850" y="1125538"/>
            <a:ext cx="11285054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CN" sz="2800" b="1" dirty="0"/>
              <a:t>        </a:t>
            </a:r>
            <a:r>
              <a:rPr lang="zh-CN" altLang="en-US" sz="2800" b="1" dirty="0"/>
              <a:t>假设某机器的指令长度为</a:t>
            </a:r>
            <a:r>
              <a:rPr lang="en-US" altLang="zh-CN" sz="2800" b="1" dirty="0"/>
              <a:t>16</a:t>
            </a:r>
            <a:r>
              <a:rPr lang="zh-CN" altLang="en-US" sz="2800" b="1" dirty="0"/>
              <a:t>位，包括 </a:t>
            </a:r>
            <a:r>
              <a:rPr lang="en-US" altLang="zh-CN" sz="2800" b="1" dirty="0"/>
              <a:t>4</a:t>
            </a:r>
            <a:r>
              <a:rPr lang="zh-CN" altLang="en-US" sz="2800" b="1" dirty="0"/>
              <a:t>位基本操作码和三个 </a:t>
            </a:r>
            <a:r>
              <a:rPr lang="en-US" altLang="zh-CN" sz="2800" b="1" dirty="0"/>
              <a:t>4</a:t>
            </a:r>
            <a:r>
              <a:rPr lang="zh-CN" altLang="en-US" sz="2800" b="1" dirty="0"/>
              <a:t>位地址码段。</a:t>
            </a:r>
          </a:p>
          <a:p>
            <a:pPr marL="0" indent="0" eaLnBrk="1" hangingPunct="1">
              <a:buFontTx/>
              <a:buNone/>
            </a:pPr>
            <a:r>
              <a:rPr lang="zh-CN" altLang="en-US" sz="2800" b="1" dirty="0"/>
              <a:t>                      </a:t>
            </a:r>
            <a:r>
              <a:rPr lang="en-US" altLang="zh-CN" sz="2000" b="1" dirty="0"/>
              <a:t>15</a:t>
            </a:r>
            <a:r>
              <a:rPr lang="en-US" altLang="zh-CN" sz="2000" b="1" dirty="0">
                <a:latin typeface="华文楷体" pitchFamily="2" charset="-122"/>
              </a:rPr>
              <a:t>…</a:t>
            </a:r>
            <a:r>
              <a:rPr lang="en-US" altLang="zh-CN" sz="2000" b="1" dirty="0"/>
              <a:t> 12        11</a:t>
            </a:r>
            <a:r>
              <a:rPr lang="en-US" altLang="zh-CN" sz="2000" b="1" dirty="0">
                <a:latin typeface="华文楷体" pitchFamily="2" charset="-122"/>
              </a:rPr>
              <a:t>……</a:t>
            </a:r>
            <a:r>
              <a:rPr lang="en-US" altLang="zh-CN" sz="2000" b="1" dirty="0"/>
              <a:t>8      7  </a:t>
            </a:r>
            <a:r>
              <a:rPr lang="en-US" altLang="zh-CN" sz="2000" b="1" dirty="0">
                <a:latin typeface="华文楷体" pitchFamily="2" charset="-122"/>
              </a:rPr>
              <a:t>……</a:t>
            </a:r>
            <a:r>
              <a:rPr lang="en-US" altLang="zh-CN" sz="2000" b="1" dirty="0"/>
              <a:t>4      3</a:t>
            </a:r>
            <a:r>
              <a:rPr lang="en-US" altLang="zh-CN" sz="2000" b="1" dirty="0">
                <a:latin typeface="华文楷体" pitchFamily="2" charset="-122"/>
              </a:rPr>
              <a:t>……</a:t>
            </a:r>
            <a:r>
              <a:rPr lang="en-US" altLang="zh-CN" sz="2000" b="1" dirty="0"/>
              <a:t>0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079625" y="2708275"/>
            <a:ext cx="4724400" cy="609600"/>
            <a:chOff x="1104" y="2112"/>
            <a:chExt cx="2976" cy="384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104" y="2112"/>
              <a:ext cx="2976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r>
                <a:rPr lang="en-US" altLang="zh-CN" b="1" i="0" dirty="0">
                  <a:ea typeface="宋体" charset="-122"/>
                </a:rPr>
                <a:t>      OP                    A1                  A2                 A3</a:t>
              </a: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2640" y="2112"/>
              <a:ext cx="0" cy="38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3408" y="2112"/>
              <a:ext cx="0" cy="38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72" y="2112"/>
              <a:ext cx="0" cy="384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345198" y="3720954"/>
            <a:ext cx="8367713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 i="0" dirty="0">
                <a:latin typeface="Arial Narrow" pitchFamily="34" charset="0"/>
                <a:ea typeface="宋体" charset="-122"/>
              </a:rPr>
              <a:t>        </a:t>
            </a:r>
            <a:r>
              <a:rPr lang="en-US" altLang="zh-CN" sz="2400" b="1" i="0" dirty="0">
                <a:solidFill>
                  <a:schemeClr val="tx2"/>
                </a:solidFill>
                <a:latin typeface="Arial Narrow" pitchFamily="34" charset="0"/>
                <a:ea typeface="宋体" charset="-122"/>
              </a:rPr>
              <a:t>4 </a:t>
            </a:r>
            <a:r>
              <a:rPr lang="zh-CN" altLang="en-US" sz="2400" b="1" i="0" dirty="0">
                <a:solidFill>
                  <a:schemeClr val="tx2"/>
                </a:solidFill>
                <a:latin typeface="Arial Narrow" pitchFamily="34" charset="0"/>
                <a:ea typeface="宋体" charset="-122"/>
              </a:rPr>
              <a:t>位基本操作码可表示 </a:t>
            </a:r>
            <a:r>
              <a:rPr lang="en-US" altLang="zh-CN" sz="2400" b="1" i="0" dirty="0">
                <a:solidFill>
                  <a:schemeClr val="tx2"/>
                </a:solidFill>
                <a:latin typeface="Arial Narrow" pitchFamily="34" charset="0"/>
                <a:ea typeface="宋体" charset="-122"/>
              </a:rPr>
              <a:t>16</a:t>
            </a:r>
            <a:r>
              <a:rPr lang="zh-CN" altLang="en-US" sz="2400" b="1" i="0" dirty="0">
                <a:solidFill>
                  <a:schemeClr val="tx2"/>
                </a:solidFill>
                <a:latin typeface="Arial Narrow" pitchFamily="34" charset="0"/>
                <a:ea typeface="宋体" charset="-122"/>
              </a:rPr>
              <a:t>个状态，</a:t>
            </a:r>
          </a:p>
          <a:p>
            <a:pPr>
              <a:spcBef>
                <a:spcPct val="15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如用 </a:t>
            </a:r>
            <a:r>
              <a:rPr lang="en-US" altLang="zh-CN" sz="2400" b="1" i="0" dirty="0">
                <a:latin typeface="Arial Narrow" pitchFamily="34" charset="0"/>
                <a:ea typeface="宋体" charset="-122"/>
              </a:rPr>
              <a:t>4 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位操作码，则能表示   </a:t>
            </a:r>
            <a:r>
              <a:rPr lang="en-US" altLang="zh-CN" sz="2400" b="1" i="0" dirty="0">
                <a:latin typeface="Arial Narrow" pitchFamily="34" charset="0"/>
                <a:ea typeface="宋体" charset="-122"/>
              </a:rPr>
              <a:t>16  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条</a:t>
            </a:r>
            <a:r>
              <a:rPr lang="zh-CN" altLang="en-US" sz="2400" b="1" i="0" dirty="0">
                <a:solidFill>
                  <a:schemeClr val="tx2"/>
                </a:solidFill>
                <a:latin typeface="Arial Narrow" pitchFamily="34" charset="0"/>
                <a:ea typeface="宋体" charset="-122"/>
              </a:rPr>
              <a:t>三地址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指令，</a:t>
            </a:r>
          </a:p>
          <a:p>
            <a:pPr>
              <a:spcBef>
                <a:spcPct val="15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若用 </a:t>
            </a:r>
            <a:r>
              <a:rPr lang="en-US" altLang="zh-CN" sz="2400" b="1" i="0" dirty="0">
                <a:latin typeface="Arial Narrow" pitchFamily="34" charset="0"/>
                <a:ea typeface="宋体" charset="-122"/>
              </a:rPr>
              <a:t>8 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位操作码，则可表示  </a:t>
            </a:r>
            <a:r>
              <a:rPr lang="en-US" altLang="zh-CN" sz="2400" b="1" i="0" dirty="0">
                <a:latin typeface="Arial Narrow" pitchFamily="34" charset="0"/>
                <a:ea typeface="宋体" charset="-122"/>
              </a:rPr>
              <a:t>256 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条</a:t>
            </a:r>
            <a:r>
              <a:rPr lang="zh-CN" altLang="en-US" sz="2400" b="1" i="0" dirty="0">
                <a:solidFill>
                  <a:schemeClr val="tx2"/>
                </a:solidFill>
                <a:latin typeface="Arial Narrow" pitchFamily="34" charset="0"/>
                <a:ea typeface="宋体" charset="-122"/>
              </a:rPr>
              <a:t>二地址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指令，</a:t>
            </a:r>
          </a:p>
          <a:p>
            <a:pPr>
              <a:spcBef>
                <a:spcPct val="15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而用</a:t>
            </a:r>
            <a:r>
              <a:rPr lang="en-US" altLang="zh-CN" sz="2400" b="1" i="0" dirty="0">
                <a:latin typeface="Arial Narrow" pitchFamily="34" charset="0"/>
                <a:ea typeface="宋体" charset="-122"/>
              </a:rPr>
              <a:t>12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位操作码，则可表示 </a:t>
            </a:r>
            <a:r>
              <a:rPr lang="en-US" altLang="zh-CN" sz="2400" b="1" i="0" dirty="0">
                <a:latin typeface="Arial Narrow" pitchFamily="34" charset="0"/>
                <a:ea typeface="宋体" charset="-122"/>
              </a:rPr>
              <a:t>4096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条</a:t>
            </a:r>
            <a:r>
              <a:rPr lang="zh-CN" altLang="en-US" sz="2400" b="1" i="0" dirty="0">
                <a:solidFill>
                  <a:schemeClr val="tx2"/>
                </a:solidFill>
                <a:latin typeface="Arial Narrow" pitchFamily="34" charset="0"/>
                <a:ea typeface="宋体" charset="-122"/>
              </a:rPr>
              <a:t>一地址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指令，</a:t>
            </a:r>
          </a:p>
          <a:p>
            <a:pPr>
              <a:spcBef>
                <a:spcPct val="15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若</a:t>
            </a:r>
            <a:r>
              <a:rPr lang="en-US" altLang="zh-CN" sz="2400" b="1" i="0" dirty="0">
                <a:latin typeface="Arial Narrow" pitchFamily="34" charset="0"/>
                <a:ea typeface="宋体" charset="-122"/>
              </a:rPr>
              <a:t>16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位全用作操作码，则可表示 </a:t>
            </a:r>
            <a:r>
              <a:rPr lang="en-US" altLang="zh-CN" sz="2400" b="1" i="0" dirty="0">
                <a:latin typeface="Arial Narrow" pitchFamily="34" charset="0"/>
                <a:ea typeface="宋体" charset="-122"/>
              </a:rPr>
              <a:t>65536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条</a:t>
            </a:r>
            <a:r>
              <a:rPr lang="zh-CN" altLang="en-US" sz="2400" b="1" i="0" dirty="0">
                <a:solidFill>
                  <a:schemeClr val="tx2"/>
                </a:solidFill>
                <a:latin typeface="Arial Narrow" pitchFamily="34" charset="0"/>
                <a:ea typeface="宋体" charset="-122"/>
              </a:rPr>
              <a:t>零地址</a:t>
            </a:r>
            <a:r>
              <a:rPr lang="zh-CN" altLang="en-US" sz="2400" b="1" i="0" dirty="0">
                <a:latin typeface="Arial Narrow" pitchFamily="34" charset="0"/>
                <a:ea typeface="宋体" charset="-122"/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58489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/>
              <a:t>操作数个数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93780" y="1350687"/>
            <a:ext cx="4681537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chemeClr val="hlink"/>
                </a:solidFill>
              </a:rPr>
              <a:t>（</a:t>
            </a:r>
            <a:r>
              <a:rPr lang="en-US" altLang="zh-CN" sz="2400" b="1" dirty="0">
                <a:solidFill>
                  <a:schemeClr val="hlink"/>
                </a:solidFill>
              </a:rPr>
              <a:t>1</a:t>
            </a:r>
            <a:r>
              <a:rPr lang="zh-CN" altLang="en-US" sz="2400" b="1" dirty="0">
                <a:solidFill>
                  <a:schemeClr val="hlink"/>
                </a:solidFill>
              </a:rPr>
              <a:t>）三地址指令：</a:t>
            </a:r>
          </a:p>
          <a:p>
            <a:pPr lvl="1" eaLnBrk="1" hangingPunct="1">
              <a:buFontTx/>
              <a:buNone/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A1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OP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A2</a:t>
            </a:r>
            <a:r>
              <a:rPr lang="zh-CN" altLang="en-US" sz="2400" b="1" dirty="0"/>
              <a:t>）→</a:t>
            </a:r>
            <a:r>
              <a:rPr lang="en-US" altLang="zh-CN" sz="2400" b="1" dirty="0"/>
              <a:t>A3</a:t>
            </a:r>
          </a:p>
          <a:p>
            <a:pPr lvl="1" eaLnBrk="1" hangingPunct="1">
              <a:buNone/>
            </a:pPr>
            <a:r>
              <a:rPr lang="zh-CN" altLang="en-US" sz="2400" b="1" dirty="0"/>
              <a:t>或（</a:t>
            </a:r>
            <a:r>
              <a:rPr lang="en-US" altLang="zh-CN" sz="2400" b="1" dirty="0"/>
              <a:t>A2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OP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A3</a:t>
            </a:r>
            <a:r>
              <a:rPr lang="zh-CN" altLang="en-US" sz="2400" b="1" dirty="0"/>
              <a:t>）→</a:t>
            </a:r>
            <a:r>
              <a:rPr lang="en-US" altLang="zh-CN" sz="2400" b="1" dirty="0"/>
              <a:t>A1</a:t>
            </a:r>
          </a:p>
          <a:p>
            <a:pPr lvl="1" eaLnBrk="1" hangingPunct="1">
              <a:buFontTx/>
              <a:buNone/>
            </a:pPr>
            <a:endParaRPr lang="en-US" altLang="zh-CN" sz="2400" b="1" dirty="0"/>
          </a:p>
        </p:txBody>
      </p:sp>
      <p:graphicFrame>
        <p:nvGraphicFramePr>
          <p:cNvPr id="6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468019"/>
              </p:ext>
            </p:extLst>
          </p:nvPr>
        </p:nvGraphicFramePr>
        <p:xfrm>
          <a:off x="6180068" y="1566587"/>
          <a:ext cx="3671888" cy="504825"/>
        </p:xfrm>
        <a:graphic>
          <a:graphicData uri="http://schemas.openxmlformats.org/drawingml/2006/table">
            <a:tbl>
              <a:tblPr/>
              <a:tblGrid>
                <a:gridCol w="91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charset="-122"/>
                        </a:rPr>
                        <a:t>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charset="-122"/>
                        </a:rPr>
                        <a:t>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charset="-122"/>
                        </a:rPr>
                        <a:t>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charset="-122"/>
                        </a:rPr>
                        <a:t>A3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612072" y="3015416"/>
            <a:ext cx="42481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i="0" dirty="0">
                <a:solidFill>
                  <a:schemeClr val="hlink"/>
                </a:solidFill>
              </a:rPr>
              <a:t>（</a:t>
            </a:r>
            <a:r>
              <a:rPr lang="en-US" altLang="zh-CN" sz="2400" b="1" i="0" dirty="0">
                <a:solidFill>
                  <a:schemeClr val="hlink"/>
                </a:solidFill>
              </a:rPr>
              <a:t>2</a:t>
            </a:r>
            <a:r>
              <a:rPr lang="zh-CN" altLang="en-US" sz="2400" b="1" i="0" dirty="0">
                <a:solidFill>
                  <a:schemeClr val="hlink"/>
                </a:solidFill>
              </a:rPr>
              <a:t>）二地址指令：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75000"/>
            </a:pPr>
            <a:r>
              <a:rPr lang="zh-CN" altLang="en-US" sz="2400" b="1" i="0" dirty="0"/>
              <a:t>（</a:t>
            </a:r>
            <a:r>
              <a:rPr lang="en-US" altLang="zh-CN" sz="2400" b="1" i="0" dirty="0"/>
              <a:t>A1</a:t>
            </a:r>
            <a:r>
              <a:rPr lang="zh-CN" altLang="en-US" sz="2400" b="1" i="0" dirty="0"/>
              <a:t>）</a:t>
            </a:r>
            <a:r>
              <a:rPr lang="en-US" altLang="zh-CN" sz="2400" b="1" i="0" dirty="0"/>
              <a:t>OP</a:t>
            </a:r>
            <a:r>
              <a:rPr lang="zh-CN" altLang="en-US" sz="2400" b="1" i="0" dirty="0"/>
              <a:t>（</a:t>
            </a:r>
            <a:r>
              <a:rPr lang="en-US" altLang="zh-CN" sz="2400" b="1" i="0" dirty="0"/>
              <a:t>A2</a:t>
            </a:r>
            <a:r>
              <a:rPr lang="zh-CN" altLang="en-US" sz="2400" b="1" i="0" dirty="0"/>
              <a:t>）→</a:t>
            </a:r>
            <a:r>
              <a:rPr lang="en-US" altLang="zh-CN" sz="2400" b="1" i="0" dirty="0"/>
              <a:t>A1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75000"/>
            </a:pPr>
            <a:r>
              <a:rPr lang="en-US" altLang="zh-CN" sz="2400" b="1" i="0" dirty="0"/>
              <a:t>A1</a:t>
            </a:r>
            <a:r>
              <a:rPr lang="zh-CN" altLang="en-US" sz="2400" b="1" i="0" dirty="0"/>
              <a:t>：目的操作数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75000"/>
            </a:pPr>
            <a:r>
              <a:rPr lang="en-US" altLang="zh-CN" sz="2400" b="1" i="0" dirty="0"/>
              <a:t>A2</a:t>
            </a:r>
            <a:r>
              <a:rPr lang="zh-CN" altLang="en-US" sz="2400" b="1" i="0" dirty="0"/>
              <a:t>：源操作数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1630363" y="4742617"/>
            <a:ext cx="551587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i="0" dirty="0">
                <a:solidFill>
                  <a:schemeClr val="hlink"/>
                </a:solidFill>
              </a:rPr>
              <a:t>（</a:t>
            </a:r>
            <a:r>
              <a:rPr lang="en-US" altLang="zh-CN" sz="2400" b="1" i="0" dirty="0">
                <a:solidFill>
                  <a:schemeClr val="hlink"/>
                </a:solidFill>
              </a:rPr>
              <a:t>3</a:t>
            </a:r>
            <a:r>
              <a:rPr lang="zh-CN" altLang="en-US" sz="2400" b="1" i="0" dirty="0">
                <a:solidFill>
                  <a:schemeClr val="hlink"/>
                </a:solidFill>
              </a:rPr>
              <a:t>）单地址指令：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75000"/>
            </a:pPr>
            <a:r>
              <a:rPr lang="zh-CN" altLang="en-US" sz="2400" b="1" i="0" dirty="0"/>
              <a:t>（</a:t>
            </a:r>
            <a:r>
              <a:rPr lang="en-US" altLang="zh-CN" sz="2400" b="1" i="0" dirty="0"/>
              <a:t>ACC</a:t>
            </a:r>
            <a:r>
              <a:rPr lang="zh-CN" altLang="en-US" sz="2400" b="1" i="0" dirty="0"/>
              <a:t>）</a:t>
            </a:r>
            <a:r>
              <a:rPr lang="en-US" altLang="zh-CN" sz="2400" b="1" i="0" dirty="0"/>
              <a:t>OP</a:t>
            </a:r>
            <a:r>
              <a:rPr lang="zh-CN" altLang="en-US" sz="2400" b="1" i="0" dirty="0"/>
              <a:t>（</a:t>
            </a:r>
            <a:r>
              <a:rPr lang="en-US" altLang="zh-CN" sz="2400" b="1" i="0" dirty="0"/>
              <a:t>A</a:t>
            </a:r>
            <a:r>
              <a:rPr lang="zh-CN" altLang="en-US" sz="2400" b="1" i="0" dirty="0"/>
              <a:t>）→</a:t>
            </a:r>
            <a:r>
              <a:rPr lang="en-US" altLang="zh-CN" sz="2400" b="1" i="0" dirty="0"/>
              <a:t>ACC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75000"/>
            </a:pPr>
            <a:r>
              <a:rPr lang="en-US" altLang="zh-CN" sz="2400" b="1" i="0" dirty="0"/>
              <a:t>OP</a:t>
            </a:r>
            <a:r>
              <a:rPr lang="zh-CN" altLang="en-US" sz="2400" b="1" i="0" dirty="0"/>
              <a:t>（</a:t>
            </a:r>
            <a:r>
              <a:rPr lang="en-US" altLang="zh-CN" sz="2400" b="1" i="0" dirty="0"/>
              <a:t>A</a:t>
            </a:r>
            <a:r>
              <a:rPr lang="zh-CN" altLang="en-US" sz="2400" b="1" i="0" dirty="0"/>
              <a:t>）→</a:t>
            </a:r>
            <a:r>
              <a:rPr lang="en-US" altLang="zh-CN" sz="2400" b="1" i="0" dirty="0"/>
              <a:t>A</a:t>
            </a:r>
          </a:p>
        </p:txBody>
      </p:sp>
      <p:graphicFrame>
        <p:nvGraphicFramePr>
          <p:cNvPr id="9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680187"/>
              </p:ext>
            </p:extLst>
          </p:nvPr>
        </p:nvGraphicFramePr>
        <p:xfrm>
          <a:off x="6180068" y="3158292"/>
          <a:ext cx="3598863" cy="365602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charset="-122"/>
                        </a:rPr>
                        <a:t>OP</a:t>
                      </a:r>
                    </a:p>
                  </a:txBody>
                  <a:tcPr marT="45641" marB="456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charset="-122"/>
                        </a:rPr>
                        <a:t>A1</a:t>
                      </a:r>
                    </a:p>
                  </a:txBody>
                  <a:tcPr marT="45641" marB="456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charset="-122"/>
                        </a:rPr>
                        <a:t>A2</a:t>
                      </a:r>
                    </a:p>
                  </a:txBody>
                  <a:tcPr marT="45641" marB="456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05720"/>
              </p:ext>
            </p:extLst>
          </p:nvPr>
        </p:nvGraphicFramePr>
        <p:xfrm>
          <a:off x="7331006" y="4742617"/>
          <a:ext cx="2376487" cy="365760"/>
        </p:xfrm>
        <a:graphic>
          <a:graphicData uri="http://schemas.openxmlformats.org/drawingml/2006/table">
            <a:tbl>
              <a:tblPr/>
              <a:tblGrid>
                <a:gridCol w="1189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pitchFamily="2" charset="-122"/>
                        </a:rPr>
                        <a:t>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630363" y="6085202"/>
            <a:ext cx="2815194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hlink"/>
                </a:solidFill>
              </a:rPr>
              <a:t>（</a:t>
            </a:r>
            <a:r>
              <a:rPr lang="en-US" altLang="zh-CN" sz="2400" b="1" dirty="0">
                <a:solidFill>
                  <a:schemeClr val="hlink"/>
                </a:solidFill>
              </a:rPr>
              <a:t>4</a:t>
            </a:r>
            <a:r>
              <a:rPr lang="zh-CN" altLang="en-US" sz="2400" b="1" dirty="0">
                <a:solidFill>
                  <a:schemeClr val="hlink"/>
                </a:solidFill>
              </a:rPr>
              <a:t>）单地址指令：</a:t>
            </a:r>
          </a:p>
        </p:txBody>
      </p:sp>
      <p:graphicFrame>
        <p:nvGraphicFramePr>
          <p:cNvPr id="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42075"/>
              </p:ext>
            </p:extLst>
          </p:nvPr>
        </p:nvGraphicFramePr>
        <p:xfrm>
          <a:off x="6904729" y="6085202"/>
          <a:ext cx="2736850" cy="365602"/>
        </p:xfrm>
        <a:graphic>
          <a:graphicData uri="http://schemas.openxmlformats.org/drawingml/2006/table">
            <a:tbl>
              <a:tblPr/>
              <a:tblGrid>
                <a:gridCol w="273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楷体" charset="-122"/>
                        </a:rPr>
                        <a:t>OP</a:t>
                      </a:r>
                    </a:p>
                  </a:txBody>
                  <a:tcPr marT="45641" marB="456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95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04938" y="1793081"/>
            <a:ext cx="8077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eaLnBrk="1" hangingPunct="1">
              <a:buFontTx/>
              <a:buAutoNum type="arabicPeriod"/>
            </a:pPr>
            <a:r>
              <a:rPr lang="zh-CN" altLang="en-US" b="1"/>
              <a:t>立即寻址方式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>
                <a:solidFill>
                  <a:srgbClr val="4F20FA"/>
                </a:solidFill>
              </a:rPr>
              <a:t>由指令直接给出操作数。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宋体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宋体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定长格式：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</a:p>
          </p:txBody>
        </p:sp>
      </p:grp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273925" y="2585244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数在指令中，其长度固定、位数有限。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013450" y="4745831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数在基本指令之后，其长度可变。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宋体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宋体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utoShape 21"/>
          <p:cNvSpPr>
            <a:spLocks/>
          </p:cNvSpPr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定长格式：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</a:p>
          </p:txBody>
        </p:sp>
      </p:grp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7273925" y="2585244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数在指令中，其长度固定、位数有限。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6013450" y="4745831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数在基本指令之后，其长度可变。</a:t>
            </a:r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58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宋体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宋体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</a:p>
        </p:txBody>
      </p:sp>
      <p:sp>
        <p:nvSpPr>
          <p:cNvPr id="33" name="Line 59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utoShape 60"/>
          <p:cNvSpPr>
            <a:spLocks/>
          </p:cNvSpPr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Text Box 61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定长格式：</a:t>
            </a:r>
          </a:p>
        </p:txBody>
      </p:sp>
      <p:sp>
        <p:nvSpPr>
          <p:cNvPr id="36" name="Text Box 62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</a:p>
        </p:txBody>
      </p: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38" name="Text Box 64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9" name="Text Box 65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</a:p>
          </p:txBody>
        </p:sp>
      </p:grpSp>
      <p:sp>
        <p:nvSpPr>
          <p:cNvPr id="40" name="Line 66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67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68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69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宋体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宋体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</a:p>
        </p:txBody>
      </p:sp>
      <p:sp>
        <p:nvSpPr>
          <p:cNvPr id="44" name="Line 70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AutoShape 71"/>
          <p:cNvSpPr>
            <a:spLocks/>
          </p:cNvSpPr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Text Box 72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定长格式：</a:t>
            </a:r>
          </a:p>
        </p:txBody>
      </p:sp>
      <p:sp>
        <p:nvSpPr>
          <p:cNvPr id="47" name="Text Box 73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</a:p>
        </p:txBody>
      </p:sp>
      <p:grpSp>
        <p:nvGrpSpPr>
          <p:cNvPr id="48" name="Group 74"/>
          <p:cNvGrpSpPr>
            <a:grpSpLocks/>
          </p:cNvGrpSpPr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49" name="Text Box 75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0" name="Text Box 76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</a:p>
          </p:txBody>
        </p:sp>
      </p:grpSp>
      <p:sp>
        <p:nvSpPr>
          <p:cNvPr id="51" name="Text Box 77"/>
          <p:cNvSpPr txBox="1">
            <a:spLocks noChangeArrowheads="1"/>
          </p:cNvSpPr>
          <p:nvPr/>
        </p:nvSpPr>
        <p:spPr bwMode="auto">
          <a:xfrm>
            <a:off x="7273925" y="2585244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数在指令中，其长度固定、位数有限。</a:t>
            </a:r>
          </a:p>
        </p:txBody>
      </p:sp>
      <p:sp>
        <p:nvSpPr>
          <p:cNvPr id="52" name="Line 78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Line 79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80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619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sp>
        <p:nvSpPr>
          <p:cNvPr id="55" name="Rectangle 2"/>
          <p:cNvSpPr txBox="1">
            <a:spLocks noChangeArrowheads="1"/>
          </p:cNvSpPr>
          <p:nvPr/>
        </p:nvSpPr>
        <p:spPr bwMode="auto">
          <a:xfrm>
            <a:off x="715721" y="669132"/>
            <a:ext cx="6408738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685800" indent="-685800" algn="l" eaLnBrk="1" hangingPunct="1"/>
            <a:br>
              <a:rPr lang="en-US" altLang="zh-CN" sz="3200" dirty="0"/>
            </a:br>
            <a:r>
              <a:rPr lang="en-US" altLang="zh-CN" sz="3200" b="1" dirty="0"/>
              <a:t>2</a:t>
            </a:r>
            <a:r>
              <a:rPr lang="zh-CN" altLang="en-US" sz="3200" b="1" dirty="0"/>
              <a:t>、直接寻址方式</a:t>
            </a:r>
            <a:br>
              <a:rPr lang="zh-CN" altLang="en-US" sz="3200" dirty="0"/>
            </a:br>
            <a:endParaRPr lang="zh-CN" altLang="en-US" sz="3200" dirty="0"/>
          </a:p>
        </p:txBody>
      </p: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1675365" y="1532732"/>
            <a:ext cx="8713788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rgbClr val="4F20FA"/>
                </a:solidFill>
              </a:rPr>
              <a:t>                </a:t>
            </a:r>
            <a:r>
              <a:rPr lang="zh-CN" altLang="en-US" sz="2400" b="1">
                <a:solidFill>
                  <a:srgbClr val="4F20FA"/>
                </a:solidFill>
              </a:rPr>
              <a:t>指令直接给出操作数地址</a:t>
            </a:r>
            <a:r>
              <a:rPr lang="en-US" altLang="zh-CN" sz="2400" b="1">
                <a:solidFill>
                  <a:srgbClr val="4F20FA"/>
                </a:solidFill>
              </a:rPr>
              <a:t>.</a:t>
            </a:r>
            <a:r>
              <a:rPr lang="zh-CN" altLang="en-US" sz="2400" b="1">
                <a:solidFill>
                  <a:srgbClr val="4F20FA"/>
                </a:solidFill>
              </a:rPr>
              <a:t>操作数地址为寄存器地址则称为寄存器直接寻址，操作数地址为存储器地址则称为存储器直接寻址。</a:t>
            </a:r>
            <a:endParaRPr lang="zh-CN" altLang="en-US" sz="2400" b="1"/>
          </a:p>
          <a:p>
            <a:pPr marL="609600" indent="-609600" eaLnBrk="1" hangingPunct="1">
              <a:lnSpc>
                <a:spcPct val="90000"/>
              </a:lnSpc>
            </a:pPr>
            <a:endParaRPr lang="en-US" altLang="zh-CN" sz="2400"/>
          </a:p>
        </p:txBody>
      </p:sp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3475590" y="2901157"/>
            <a:ext cx="2209800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宋体" charset="-122"/>
              </a:rPr>
              <a:t>存储单元号</a:t>
            </a:r>
          </a:p>
          <a:p>
            <a:pPr eaLnBrk="1" hangingPunct="1">
              <a:lnSpc>
                <a:spcPct val="60000"/>
              </a:lnSpc>
            </a:pPr>
            <a:endParaRPr lang="en-US" altLang="zh-CN" sz="2800" b="1" i="0" dirty="0"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宋体" charset="-122"/>
              </a:rPr>
              <a:t>寄存器号</a:t>
            </a:r>
            <a:endParaRPr lang="en-US" altLang="zh-CN" sz="2800" b="1" i="0" dirty="0"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ea typeface="宋体" charset="-122"/>
            </a:endParaRPr>
          </a:p>
        </p:txBody>
      </p:sp>
      <p:sp>
        <p:nvSpPr>
          <p:cNvPr id="58" name="Text Box 5"/>
          <p:cNvSpPr txBox="1">
            <a:spLocks noChangeArrowheads="1"/>
          </p:cNvSpPr>
          <p:nvPr/>
        </p:nvSpPr>
        <p:spPr bwMode="auto">
          <a:xfrm>
            <a:off x="5228190" y="2901157"/>
            <a:ext cx="22098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M</a:t>
            </a:r>
            <a:r>
              <a:rPr lang="zh-CN" altLang="en-US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)</a:t>
            </a:r>
          </a:p>
          <a:p>
            <a:pPr eaLnBrk="1" hangingPunct="1">
              <a:lnSpc>
                <a:spcPct val="60000"/>
              </a:lnSpc>
            </a:pPr>
            <a:endParaRPr lang="en-US" altLang="zh-CN" sz="2800" b="1" i="0" dirty="0">
              <a:solidFill>
                <a:srgbClr val="EE1ABC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R</a:t>
            </a:r>
            <a:r>
              <a:rPr lang="zh-CN" altLang="en-US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)</a:t>
            </a:r>
          </a:p>
        </p:txBody>
      </p:sp>
      <p:grpSp>
        <p:nvGrpSpPr>
          <p:cNvPr id="59" name="Group 6"/>
          <p:cNvGrpSpPr>
            <a:grpSpLocks/>
          </p:cNvGrpSpPr>
          <p:nvPr/>
        </p:nvGrpSpPr>
        <p:grpSpPr bwMode="auto">
          <a:xfrm>
            <a:off x="2826303" y="2990057"/>
            <a:ext cx="609600" cy="685800"/>
            <a:chOff x="3312" y="1488"/>
            <a:chExt cx="384" cy="432"/>
          </a:xfrm>
        </p:grpSpPr>
        <p:sp>
          <p:nvSpPr>
            <p:cNvPr id="60" name="Line 7"/>
            <p:cNvSpPr>
              <a:spLocks noChangeShapeType="1"/>
            </p:cNvSpPr>
            <p:nvPr/>
          </p:nvSpPr>
          <p:spPr bwMode="auto">
            <a:xfrm flipV="1">
              <a:off x="3312" y="1488"/>
              <a:ext cx="38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3312" y="1728"/>
              <a:ext cx="38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2" name="Group 9"/>
          <p:cNvGrpSpPr>
            <a:grpSpLocks/>
          </p:cNvGrpSpPr>
          <p:nvPr/>
        </p:nvGrpSpPr>
        <p:grpSpPr bwMode="auto">
          <a:xfrm>
            <a:off x="3615290" y="4882357"/>
            <a:ext cx="3505200" cy="557212"/>
            <a:chOff x="1872" y="2160"/>
            <a:chExt cx="2208" cy="351"/>
          </a:xfrm>
        </p:grpSpPr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OP </a:t>
              </a:r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寄存器号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  </a:t>
              </a:r>
            </a:p>
          </p:txBody>
        </p:sp>
        <p:sp>
          <p:nvSpPr>
            <p:cNvPr id="64" name="Line 11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2396090" y="4196557"/>
            <a:ext cx="457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3200" b="1" i="0">
                <a:latin typeface="宋体" charset="-122"/>
                <a:ea typeface="宋体" charset="-122"/>
              </a:rPr>
              <a:t>（</a:t>
            </a:r>
            <a:r>
              <a:rPr lang="en-US" altLang="zh-CN" sz="3200" b="1" i="0">
                <a:latin typeface="宋体" charset="-122"/>
                <a:ea typeface="宋体" charset="-122"/>
              </a:rPr>
              <a:t>1</a:t>
            </a:r>
            <a:r>
              <a:rPr lang="zh-CN" altLang="en-US" sz="3200" b="1" i="0">
                <a:latin typeface="宋体" charset="-122"/>
                <a:ea typeface="宋体" charset="-122"/>
              </a:rPr>
              <a:t>）寄存器直接寻址</a:t>
            </a:r>
          </a:p>
        </p:txBody>
      </p:sp>
      <p:sp>
        <p:nvSpPr>
          <p:cNvPr id="66" name="Text Box 13"/>
          <p:cNvSpPr txBox="1">
            <a:spLocks noChangeArrowheads="1"/>
          </p:cNvSpPr>
          <p:nvPr/>
        </p:nvSpPr>
        <p:spPr bwMode="auto">
          <a:xfrm>
            <a:off x="6333090" y="4196557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3200" b="1" i="0" dirty="0">
                <a:ea typeface="宋体" charset="-122"/>
              </a:rPr>
              <a:t>（寄存器寻址）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auto">
          <a:xfrm>
            <a:off x="2624690" y="4882357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格式</a:t>
            </a:r>
          </a:p>
        </p:txBody>
      </p:sp>
      <p:sp>
        <p:nvSpPr>
          <p:cNvPr id="68" name="Text Box 15"/>
          <p:cNvSpPr txBox="1">
            <a:spLocks noChangeArrowheads="1"/>
          </p:cNvSpPr>
          <p:nvPr/>
        </p:nvSpPr>
        <p:spPr bwMode="auto">
          <a:xfrm>
            <a:off x="8428590" y="5141913"/>
            <a:ext cx="31242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所占位数少；</a:t>
            </a:r>
            <a:endParaRPr lang="en-US" altLang="zh-CN" sz="2800" b="1" i="0" dirty="0">
              <a:solidFill>
                <a:srgbClr val="4F20FA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solidFill>
                <a:srgbClr val="4F20FA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访问</a:t>
            </a:r>
            <a:r>
              <a:rPr lang="en-US" altLang="zh-CN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比访问</a:t>
            </a:r>
            <a:r>
              <a:rPr lang="en-US" altLang="zh-CN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M</a:t>
            </a: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快</a:t>
            </a:r>
            <a:endParaRPr lang="en-US" altLang="zh-CN" sz="2800" b="1" i="0" dirty="0">
              <a:solidFill>
                <a:srgbClr val="4F20FA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solidFill>
                <a:srgbClr val="4F20FA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但</a:t>
            </a:r>
            <a:r>
              <a:rPr lang="en-US" altLang="zh-CN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数量有限</a:t>
            </a:r>
          </a:p>
        </p:txBody>
      </p:sp>
      <p:sp>
        <p:nvSpPr>
          <p:cNvPr id="69" name="Text Box 16"/>
          <p:cNvSpPr txBox="1">
            <a:spLocks noChangeArrowheads="1"/>
          </p:cNvSpPr>
          <p:nvPr/>
        </p:nvSpPr>
        <p:spPr bwMode="auto">
          <a:xfrm>
            <a:off x="2700890" y="5415757"/>
            <a:ext cx="2057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宋体" charset="-122"/>
                <a:ea typeface="宋体" charset="-122"/>
              </a:rPr>
              <a:t>S =</a:t>
            </a:r>
            <a:r>
              <a:rPr lang="zh-CN" altLang="en-US" sz="3200" b="1" i="0">
                <a:latin typeface="宋体" charset="-122"/>
                <a:ea typeface="宋体" charset="-122"/>
              </a:rPr>
              <a:t>（</a:t>
            </a:r>
            <a:r>
              <a:rPr lang="en-US" altLang="zh-CN" sz="3200" b="1" i="0">
                <a:latin typeface="宋体" charset="-122"/>
                <a:ea typeface="宋体" charset="-122"/>
              </a:rPr>
              <a:t>R</a:t>
            </a:r>
            <a:r>
              <a:rPr lang="zh-CN" altLang="en-US" sz="3200" b="1" i="0">
                <a:latin typeface="宋体" charset="-122"/>
                <a:ea typeface="宋体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0719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55" name="Rectangle 2"/>
          <p:cNvSpPr txBox="1">
            <a:spLocks noChangeArrowheads="1"/>
          </p:cNvSpPr>
          <p:nvPr/>
        </p:nvSpPr>
        <p:spPr bwMode="auto">
          <a:xfrm>
            <a:off x="715721" y="669132"/>
            <a:ext cx="6408738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685800" indent="-685800" algn="l" eaLnBrk="1" hangingPunct="1"/>
            <a:br>
              <a:rPr lang="en-US" altLang="zh-CN" sz="3200" dirty="0"/>
            </a:br>
            <a:r>
              <a:rPr lang="en-US" altLang="zh-CN" sz="3200" b="1" dirty="0"/>
              <a:t>2</a:t>
            </a:r>
            <a:r>
              <a:rPr lang="zh-CN" altLang="en-US" sz="3200" b="1" dirty="0"/>
              <a:t>、直接寻址方式</a:t>
            </a:r>
            <a:br>
              <a:rPr lang="zh-CN" altLang="en-US" sz="3200" dirty="0"/>
            </a:br>
            <a:endParaRPr lang="zh-CN" altLang="en-US" sz="32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524000" y="1320800"/>
            <a:ext cx="87137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宋体" charset="-122"/>
              </a:rPr>
              <a:t>（</a:t>
            </a:r>
            <a:r>
              <a:rPr lang="en-US" altLang="zh-CN" b="1" dirty="0">
                <a:latin typeface="宋体" charset="-122"/>
              </a:rPr>
              <a:t>2</a:t>
            </a:r>
            <a:r>
              <a:rPr lang="zh-CN" altLang="en-US" b="1" dirty="0">
                <a:latin typeface="宋体" charset="-122"/>
              </a:rPr>
              <a:t>）存储器直接寻址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宋体" charset="-122"/>
            </a:endParaRPr>
          </a:p>
        </p:txBody>
      </p: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4778375" y="2782887"/>
            <a:ext cx="3505200" cy="557213"/>
            <a:chOff x="1872" y="2160"/>
            <a:chExt cx="2208" cy="351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OP </a:t>
              </a:r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有效地址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</a:t>
              </a:r>
            </a:p>
          </p:txBody>
        </p:sp>
        <p:sp>
          <p:nvSpPr>
            <p:cNvPr id="21" name="Line 6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" name="AutoShape 7"/>
          <p:cNvSpPr>
            <a:spLocks/>
          </p:cNvSpPr>
          <p:nvPr/>
        </p:nvSpPr>
        <p:spPr bwMode="auto">
          <a:xfrm>
            <a:off x="2949575" y="2935287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6226175" y="2020887"/>
            <a:ext cx="297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3200" b="1" i="0">
                <a:ea typeface="宋体" charset="-122"/>
              </a:rPr>
              <a:t>（直接寻址）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01975" y="2782887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定长格式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3101975" y="3544887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变长格式</a:t>
            </a:r>
          </a:p>
        </p:txBody>
      </p:sp>
      <p:grpSp>
        <p:nvGrpSpPr>
          <p:cNvPr id="26" name="Group 11"/>
          <p:cNvGrpSpPr>
            <a:grpSpLocks/>
          </p:cNvGrpSpPr>
          <p:nvPr/>
        </p:nvGrpSpPr>
        <p:grpSpPr bwMode="auto">
          <a:xfrm>
            <a:off x="4778375" y="3544887"/>
            <a:ext cx="1676400" cy="1624013"/>
            <a:chOff x="1872" y="2640"/>
            <a:chExt cx="1056" cy="1023"/>
          </a:xfrm>
        </p:grpSpPr>
        <p:sp>
          <p:nvSpPr>
            <p:cNvPr id="27" name="Text Box 12"/>
            <p:cNvSpPr txBox="1">
              <a:spLocks noChangeArrowheads="1"/>
            </p:cNvSpPr>
            <p:nvPr/>
          </p:nvSpPr>
          <p:spPr bwMode="auto">
            <a:xfrm>
              <a:off x="1872" y="264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1872" y="2976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  D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L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1872" y="3312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  D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H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6683375" y="4230687"/>
            <a:ext cx="25908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D</a:t>
            </a: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的位数可覆盖</a:t>
            </a:r>
            <a:endParaRPr lang="en-US" altLang="zh-CN" sz="2800" b="1" i="0" dirty="0">
              <a:solidFill>
                <a:srgbClr val="4F20FA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solidFill>
                <a:srgbClr val="4F20FA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整个存储空间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797175" y="5145087"/>
            <a:ext cx="205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宋体" charset="-122"/>
                <a:ea typeface="宋体" charset="-122"/>
              </a:rPr>
              <a:t>S =</a:t>
            </a:r>
            <a:r>
              <a:rPr lang="zh-CN" altLang="en-US" sz="3200" b="1" i="0">
                <a:latin typeface="宋体" charset="-122"/>
                <a:ea typeface="宋体" charset="-122"/>
              </a:rPr>
              <a:t>（</a:t>
            </a:r>
            <a:r>
              <a:rPr lang="en-US" altLang="zh-CN" sz="3200" b="1" i="0">
                <a:latin typeface="宋体" charset="-122"/>
                <a:ea typeface="宋体" charset="-122"/>
              </a:rPr>
              <a:t>D</a:t>
            </a:r>
            <a:r>
              <a:rPr lang="zh-CN" altLang="en-US" sz="3200" b="1" i="0">
                <a:latin typeface="宋体" charset="-122"/>
                <a:ea typeface="宋体" charset="-122"/>
              </a:rPr>
              <a:t>）</a:t>
            </a: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2568575" y="5754687"/>
            <a:ext cx="655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EE1ABC"/>
                </a:solidFill>
                <a:ea typeface="宋体" charset="-122"/>
              </a:rPr>
              <a:t>用于访问固定的存储单元。指令中能给出的直接地址空间范围有限。（受指令长度限制）</a:t>
            </a:r>
          </a:p>
        </p:txBody>
      </p:sp>
    </p:spTree>
    <p:extLst>
      <p:ext uri="{BB962C8B-B14F-4D97-AF65-F5344CB8AC3E}">
        <p14:creationId xmlns:p14="http://schemas.microsoft.com/office/powerpoint/2010/main" val="224225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350" y="569913"/>
            <a:ext cx="6408738" cy="766762"/>
          </a:xfrm>
        </p:spPr>
        <p:txBody>
          <a:bodyPr/>
          <a:lstStyle/>
          <a:p>
            <a:pPr algn="l" eaLnBrk="1" hangingPunct="1"/>
            <a:br>
              <a:rPr lang="en-US" altLang="zh-CN" sz="3200" b="0" dirty="0"/>
            </a:br>
            <a:r>
              <a:rPr lang="en-US" altLang="zh-CN" sz="3200" b="1" dirty="0"/>
              <a:t>3</a:t>
            </a:r>
            <a:r>
              <a:rPr lang="zh-CN" altLang="en-US" sz="3200" b="1" dirty="0"/>
              <a:t>、间接寻址方式</a:t>
            </a:r>
            <a:br>
              <a:rPr lang="zh-CN" altLang="en-US" sz="3200" b="1" dirty="0"/>
            </a:br>
            <a:endParaRPr lang="zh-CN" altLang="en-US" sz="3200" b="1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77109" y="1433513"/>
            <a:ext cx="10411922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/>
              <a:t>间接寻址方式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solidFill>
                  <a:srgbClr val="4F20FA"/>
                </a:solidFill>
              </a:rPr>
              <a:t>            指令给出操作数的间接地址。目的：相对直接寻址，扩大寻址范围。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728096" y="2533585"/>
            <a:ext cx="2209800" cy="88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宋体" charset="-122"/>
              </a:rPr>
              <a:t>存储单元号</a:t>
            </a:r>
            <a:endParaRPr lang="en-US" altLang="zh-CN" sz="2800" b="1" i="0" dirty="0"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宋体" charset="-122"/>
              </a:rPr>
              <a:t>寄存器号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633096" y="2533585"/>
            <a:ext cx="22098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M</a:t>
            </a:r>
            <a:r>
              <a:rPr lang="zh-CN" altLang="en-US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eaLnBrk="1" hangingPunct="1">
              <a:lnSpc>
                <a:spcPct val="60000"/>
              </a:lnSpc>
            </a:pPr>
            <a:endParaRPr lang="en-US" altLang="zh-CN" sz="2800" b="1" i="0" dirty="0">
              <a:solidFill>
                <a:srgbClr val="EE1ABC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M</a:t>
            </a:r>
            <a:r>
              <a:rPr lang="zh-CN" altLang="en-US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宋体" charset="-122"/>
                <a:ea typeface="宋体" charset="-122"/>
              </a:rPr>
              <a:t>)</a:t>
            </a:r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2118496" y="2533585"/>
            <a:ext cx="609600" cy="685800"/>
            <a:chOff x="3312" y="1488"/>
            <a:chExt cx="384" cy="432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3312" y="1488"/>
              <a:ext cx="38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3312" y="1728"/>
              <a:ext cx="38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042296" y="44021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黑体" pitchFamily="49" charset="-122"/>
              </a:rPr>
              <a:t>格式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889896" y="3716338"/>
            <a:ext cx="4267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3200" b="1" i="0">
                <a:latin typeface="宋体" charset="-122"/>
                <a:ea typeface="宋体" charset="-122"/>
              </a:rPr>
              <a:t>（</a:t>
            </a:r>
            <a:r>
              <a:rPr lang="en-US" altLang="zh-CN" sz="3200" b="1" i="0">
                <a:latin typeface="宋体" charset="-122"/>
                <a:ea typeface="宋体" charset="-122"/>
              </a:rPr>
              <a:t>1</a:t>
            </a:r>
            <a:r>
              <a:rPr lang="zh-CN" altLang="en-US" sz="3200" b="1" i="0">
                <a:latin typeface="宋体" charset="-122"/>
                <a:ea typeface="宋体" charset="-122"/>
              </a:rPr>
              <a:t>）存储器间址</a:t>
            </a:r>
          </a:p>
        </p:txBody>
      </p:sp>
      <p:grpSp>
        <p:nvGrpSpPr>
          <p:cNvPr id="15" name="Group 11"/>
          <p:cNvGrpSpPr>
            <a:grpSpLocks/>
          </p:cNvGrpSpPr>
          <p:nvPr/>
        </p:nvGrpSpPr>
        <p:grpSpPr bwMode="auto">
          <a:xfrm>
            <a:off x="2956696" y="4402138"/>
            <a:ext cx="3581400" cy="557212"/>
            <a:chOff x="1872" y="2160"/>
            <a:chExt cx="2208" cy="351"/>
          </a:xfrm>
        </p:grpSpPr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OP </a:t>
              </a:r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间接地址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 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14"/>
          <p:cNvGrpSpPr>
            <a:grpSpLocks/>
          </p:cNvGrpSpPr>
          <p:nvPr/>
        </p:nvGrpSpPr>
        <p:grpSpPr bwMode="auto">
          <a:xfrm>
            <a:off x="8211178" y="4021138"/>
            <a:ext cx="1600200" cy="1600200"/>
            <a:chOff x="4464" y="3072"/>
            <a:chExt cx="1008" cy="1008"/>
          </a:xfrm>
        </p:grpSpPr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464" y="3072"/>
              <a:ext cx="1008" cy="1008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4464" y="364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4464" y="388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4464" y="336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6915778" y="40211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D=0030</a:t>
            </a: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515978" y="40211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0060</a:t>
            </a: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744578" y="447833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宋体" charset="-122"/>
              </a:rPr>
              <a:t>...</a:t>
            </a: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7296778" y="485933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0060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8515978" y="485933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S</a:t>
            </a: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8744578" y="524033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宋体" charset="-122"/>
              </a:rPr>
              <a:t>...</a:t>
            </a: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2118496" y="5011738"/>
            <a:ext cx="2057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=((D))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8668378" y="35639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b="1" i="0">
                <a:ea typeface="宋体" charset="-122"/>
              </a:rPr>
              <a:t> M</a:t>
            </a:r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7144378" y="3716338"/>
            <a:ext cx="22860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8134978" y="28019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ea typeface="宋体" charset="-122"/>
              </a:rPr>
              <a:t>间址单元</a:t>
            </a: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8439778" y="3182938"/>
            <a:ext cx="30480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6991978" y="34115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ea typeface="宋体" charset="-122"/>
              </a:rPr>
              <a:t>地址指针</a:t>
            </a: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1966096" y="5621338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FF3300"/>
                </a:solidFill>
                <a:ea typeface="宋体" charset="-122"/>
              </a:rPr>
              <a:t>间址单元地址</a:t>
            </a:r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4328296" y="5926138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4937896" y="5621338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FF3300"/>
                </a:solidFill>
                <a:ea typeface="宋体" charset="-122"/>
              </a:rPr>
              <a:t>操作数地址</a:t>
            </a: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7604896" y="562133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FF3300"/>
                </a:solidFill>
                <a:ea typeface="宋体" charset="-122"/>
              </a:rPr>
              <a:t>操作数</a:t>
            </a:r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919096" y="59261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4328296" y="55451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宋体" charset="-122"/>
              </a:rPr>
              <a:t>M</a:t>
            </a:r>
          </a:p>
        </p:txBody>
      </p:sp>
      <p:sp>
        <p:nvSpPr>
          <p:cNvPr id="41" name="Text Box 37"/>
          <p:cNvSpPr txBox="1">
            <a:spLocks noChangeArrowheads="1"/>
          </p:cNvSpPr>
          <p:nvPr/>
        </p:nvSpPr>
        <p:spPr bwMode="auto">
          <a:xfrm>
            <a:off x="6919096" y="554513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宋体" charset="-122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06476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350" y="569913"/>
            <a:ext cx="6408738" cy="766762"/>
          </a:xfrm>
        </p:spPr>
        <p:txBody>
          <a:bodyPr/>
          <a:lstStyle/>
          <a:p>
            <a:pPr algn="l" eaLnBrk="1" hangingPunct="1"/>
            <a:br>
              <a:rPr lang="en-US" altLang="zh-CN" sz="3200" b="0" dirty="0"/>
            </a:br>
            <a:r>
              <a:rPr lang="en-US" altLang="zh-CN" sz="3200" b="1" dirty="0"/>
              <a:t>3</a:t>
            </a:r>
            <a:r>
              <a:rPr lang="zh-CN" altLang="en-US" sz="3200" b="1" dirty="0"/>
              <a:t>、间接寻址方式</a:t>
            </a:r>
            <a:br>
              <a:rPr lang="zh-CN" altLang="en-US" sz="3200" b="1" dirty="0"/>
            </a:br>
            <a:endParaRPr lang="zh-CN" altLang="en-US" sz="3200" b="1" dirty="0"/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1339160" y="1179581"/>
            <a:ext cx="87137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latin typeface="宋体" charset="-122"/>
              </a:rPr>
              <a:t>（</a:t>
            </a:r>
            <a:r>
              <a:rPr lang="en-US" altLang="zh-CN" b="1">
                <a:latin typeface="宋体" charset="-122"/>
              </a:rPr>
              <a:t>2</a:t>
            </a:r>
            <a:r>
              <a:rPr lang="zh-CN" altLang="en-US" b="1">
                <a:latin typeface="宋体" charset="-122"/>
              </a:rPr>
              <a:t>）寄存器间址</a:t>
            </a:r>
          </a:p>
          <a:p>
            <a:pPr eaLnBrk="1" hangingPunct="1"/>
            <a:endParaRPr lang="en-US" altLang="zh-CN"/>
          </a:p>
        </p:txBody>
      </p:sp>
      <p:grpSp>
        <p:nvGrpSpPr>
          <p:cNvPr id="43" name="Group 4"/>
          <p:cNvGrpSpPr>
            <a:grpSpLocks/>
          </p:cNvGrpSpPr>
          <p:nvPr/>
        </p:nvGrpSpPr>
        <p:grpSpPr bwMode="auto">
          <a:xfrm>
            <a:off x="2993335" y="2641668"/>
            <a:ext cx="3505200" cy="557213"/>
            <a:chOff x="1872" y="2160"/>
            <a:chExt cx="2208" cy="351"/>
          </a:xfrm>
        </p:grpSpPr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OP </a:t>
              </a:r>
              <a:r>
                <a:rPr lang="zh-CN" altLang="en-US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寄存器号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  </a:t>
              </a:r>
            </a:p>
          </p:txBody>
        </p:sp>
        <p:sp>
          <p:nvSpPr>
            <p:cNvPr id="45" name="Line 6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2078935" y="2641668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宋体" charset="-122"/>
              </a:rPr>
              <a:t>格式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1659835" y="4891990"/>
            <a:ext cx="1028700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所占位数少；</a:t>
            </a:r>
            <a:r>
              <a:rPr lang="en-US" altLang="zh-CN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可提供全字长地址码；修改</a:t>
            </a:r>
            <a:r>
              <a:rPr lang="en-US" altLang="zh-CN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内容比修改</a:t>
            </a:r>
            <a:r>
              <a:rPr lang="en-US" altLang="zh-CN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M</a:t>
            </a:r>
            <a:r>
              <a:rPr lang="zh-CN" altLang="en-US" sz="2800" b="1" i="0" dirty="0">
                <a:solidFill>
                  <a:srgbClr val="4F20FA"/>
                </a:solidFill>
                <a:latin typeface="宋体" charset="-122"/>
                <a:ea typeface="宋体" charset="-122"/>
              </a:rPr>
              <a:t>内容快。</a:t>
            </a:r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2374210" y="3465581"/>
            <a:ext cx="2057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=((R))</a:t>
            </a:r>
          </a:p>
        </p:txBody>
      </p:sp>
      <p:grpSp>
        <p:nvGrpSpPr>
          <p:cNvPr id="49" name="Group 10"/>
          <p:cNvGrpSpPr>
            <a:grpSpLocks/>
          </p:cNvGrpSpPr>
          <p:nvPr/>
        </p:nvGrpSpPr>
        <p:grpSpPr bwMode="auto">
          <a:xfrm>
            <a:off x="8403535" y="2717868"/>
            <a:ext cx="1371600" cy="1600200"/>
            <a:chOff x="4464" y="3072"/>
            <a:chExt cx="1008" cy="1008"/>
          </a:xfrm>
        </p:grpSpPr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4464" y="3072"/>
              <a:ext cx="1008" cy="1008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2"/>
            <p:cNvSpPr>
              <a:spLocks noChangeShapeType="1"/>
            </p:cNvSpPr>
            <p:nvPr/>
          </p:nvSpPr>
          <p:spPr bwMode="auto">
            <a:xfrm>
              <a:off x="4464" y="364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464" y="388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>
              <a:off x="4464" y="336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6727135" y="2717868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R=02</a:t>
            </a: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8708335" y="226066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b="1" i="0">
                <a:ea typeface="宋体" charset="-122"/>
              </a:rPr>
              <a:t> M</a:t>
            </a: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489135" y="3556068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0040</a:t>
            </a:r>
          </a:p>
        </p:txBody>
      </p:sp>
      <p:sp>
        <p:nvSpPr>
          <p:cNvPr id="57" name="Text Box 18"/>
          <p:cNvSpPr txBox="1">
            <a:spLocks noChangeArrowheads="1"/>
          </p:cNvSpPr>
          <p:nvPr/>
        </p:nvSpPr>
        <p:spPr bwMode="auto">
          <a:xfrm>
            <a:off x="8632135" y="3556068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S</a:t>
            </a: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8784535" y="279406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宋体" charset="-122"/>
              </a:rPr>
              <a:t>...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8784535" y="325126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宋体" charset="-122"/>
              </a:rPr>
              <a:t>...</a:t>
            </a:r>
          </a:p>
        </p:txBody>
      </p:sp>
      <p:sp>
        <p:nvSpPr>
          <p:cNvPr id="60" name="Text Box 21"/>
          <p:cNvSpPr txBox="1">
            <a:spLocks noChangeArrowheads="1"/>
          </p:cNvSpPr>
          <p:nvPr/>
        </p:nvSpPr>
        <p:spPr bwMode="auto">
          <a:xfrm>
            <a:off x="8784535" y="393706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宋体" charset="-122"/>
              </a:rPr>
              <a:t>...</a:t>
            </a:r>
          </a:p>
        </p:txBody>
      </p:sp>
      <p:sp>
        <p:nvSpPr>
          <p:cNvPr id="61" name="Line 22"/>
          <p:cNvSpPr>
            <a:spLocks noChangeShapeType="1"/>
          </p:cNvSpPr>
          <p:nvPr/>
        </p:nvSpPr>
        <p:spPr bwMode="auto">
          <a:xfrm flipV="1">
            <a:off x="6955735" y="2717868"/>
            <a:ext cx="304800" cy="152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6803335" y="233686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ea typeface="宋体" charset="-122"/>
              </a:rPr>
              <a:t>地址指针</a:t>
            </a:r>
          </a:p>
        </p:txBody>
      </p:sp>
      <p:sp>
        <p:nvSpPr>
          <p:cNvPr id="63" name="Rectangle 24"/>
          <p:cNvSpPr>
            <a:spLocks noChangeArrowheads="1"/>
          </p:cNvSpPr>
          <p:nvPr/>
        </p:nvSpPr>
        <p:spPr bwMode="auto">
          <a:xfrm>
            <a:off x="6879535" y="3175068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800" b="1" i="0">
                <a:ea typeface="宋体" charset="-122"/>
              </a:rPr>
              <a:t>0040</a:t>
            </a:r>
          </a:p>
        </p:txBody>
      </p:sp>
      <p:sp>
        <p:nvSpPr>
          <p:cNvPr id="64" name="Text Box 25"/>
          <p:cNvSpPr txBox="1">
            <a:spLocks noChangeArrowheads="1"/>
          </p:cNvSpPr>
          <p:nvPr/>
        </p:nvSpPr>
        <p:spPr bwMode="auto">
          <a:xfrm>
            <a:off x="2744098" y="5535681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281BD1"/>
                </a:solidFill>
                <a:ea typeface="宋体" charset="-122"/>
              </a:rPr>
              <a:t>寄存器号</a:t>
            </a:r>
          </a:p>
        </p:txBody>
      </p:sp>
      <p:sp>
        <p:nvSpPr>
          <p:cNvPr id="65" name="Line 26"/>
          <p:cNvSpPr>
            <a:spLocks noChangeShapeType="1"/>
          </p:cNvSpPr>
          <p:nvPr/>
        </p:nvSpPr>
        <p:spPr bwMode="auto">
          <a:xfrm>
            <a:off x="4420498" y="5840481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Text Box 27"/>
          <p:cNvSpPr txBox="1">
            <a:spLocks noChangeArrowheads="1"/>
          </p:cNvSpPr>
          <p:nvPr/>
        </p:nvSpPr>
        <p:spPr bwMode="auto">
          <a:xfrm>
            <a:off x="5030098" y="5535681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281BD1"/>
                </a:solidFill>
                <a:ea typeface="宋体" charset="-122"/>
              </a:rPr>
              <a:t>操作数地址</a:t>
            </a:r>
          </a:p>
        </p:txBody>
      </p:sp>
      <p:sp>
        <p:nvSpPr>
          <p:cNvPr id="67" name="Text Box 28"/>
          <p:cNvSpPr txBox="1">
            <a:spLocks noChangeArrowheads="1"/>
          </p:cNvSpPr>
          <p:nvPr/>
        </p:nvSpPr>
        <p:spPr bwMode="auto">
          <a:xfrm>
            <a:off x="7689160" y="5516631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281BD1"/>
                </a:solidFill>
                <a:ea typeface="宋体" charset="-122"/>
              </a:rPr>
              <a:t>操作数</a:t>
            </a:r>
          </a:p>
        </p:txBody>
      </p:sp>
      <p:sp>
        <p:nvSpPr>
          <p:cNvPr id="68" name="Line 29"/>
          <p:cNvSpPr>
            <a:spLocks noChangeShapeType="1"/>
          </p:cNvSpPr>
          <p:nvPr/>
        </p:nvSpPr>
        <p:spPr bwMode="auto">
          <a:xfrm>
            <a:off x="7011298" y="5840481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auto">
          <a:xfrm>
            <a:off x="4420498" y="545948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宋体" charset="-122"/>
              </a:rPr>
              <a:t>R</a:t>
            </a: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7011298" y="5459481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宋体" charset="-122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20928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350" y="569913"/>
            <a:ext cx="6408738" cy="766762"/>
          </a:xfrm>
        </p:spPr>
        <p:txBody>
          <a:bodyPr/>
          <a:lstStyle/>
          <a:p>
            <a:pPr algn="l" eaLnBrk="1" hangingPunct="1"/>
            <a:br>
              <a:rPr lang="en-US" altLang="zh-CN" sz="3200" b="0" dirty="0"/>
            </a:br>
            <a:r>
              <a:rPr lang="en-US" altLang="zh-CN" sz="3200" b="0" dirty="0"/>
              <a:t>4</a:t>
            </a:r>
            <a:r>
              <a:rPr lang="zh-CN" altLang="en-US" sz="3200" b="1" dirty="0"/>
              <a:t>、变址寻址方式</a:t>
            </a:r>
            <a:br>
              <a:rPr lang="zh-CN" altLang="en-US" sz="3200" b="1" dirty="0"/>
            </a:br>
            <a:endParaRPr lang="zh-CN" altLang="en-US" sz="3200" b="1" dirty="0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868863" y="27813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宋体" charset="-122"/>
                <a:ea typeface="宋体" charset="-122"/>
              </a:rPr>
              <a:t>变址寄存器号</a:t>
            </a: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2659063" y="3390900"/>
            <a:ext cx="32766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(R</a:t>
            </a:r>
            <a:r>
              <a:rPr lang="en-US" altLang="zh-CN" sz="28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X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+ </a:t>
            </a:r>
            <a:r>
              <a:rPr lang="en-US" altLang="zh-CN" sz="3200" b="1" i="0">
                <a:solidFill>
                  <a:srgbClr val="EE1ABC"/>
                </a:solidFill>
                <a:latin typeface="黑体" pitchFamily="49" charset="-122"/>
                <a:ea typeface="黑体" pitchFamily="49" charset="-122"/>
              </a:rPr>
              <a:t>D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2506663" y="2019300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黑体" pitchFamily="49" charset="-122"/>
              </a:rPr>
              <a:t>格式</a:t>
            </a:r>
          </a:p>
        </p:txBody>
      </p:sp>
      <p:grpSp>
        <p:nvGrpSpPr>
          <p:cNvPr id="36" name="Group 7"/>
          <p:cNvGrpSpPr>
            <a:grpSpLocks/>
          </p:cNvGrpSpPr>
          <p:nvPr/>
        </p:nvGrpSpPr>
        <p:grpSpPr bwMode="auto">
          <a:xfrm>
            <a:off x="3538538" y="1985962"/>
            <a:ext cx="3657600" cy="557213"/>
            <a:chOff x="1248" y="3792"/>
            <a:chExt cx="2304" cy="351"/>
          </a:xfrm>
        </p:grpSpPr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1248" y="3792"/>
              <a:ext cx="2304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OP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X   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 </a:t>
              </a: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2256" y="37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>
              <a:off x="2880" y="37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" name="Line 11"/>
          <p:cNvSpPr>
            <a:spLocks noChangeShapeType="1"/>
          </p:cNvSpPr>
          <p:nvPr/>
        </p:nvSpPr>
        <p:spPr bwMode="auto">
          <a:xfrm>
            <a:off x="5630863" y="2628900"/>
            <a:ext cx="2286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6697663" y="2628900"/>
            <a:ext cx="11430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13"/>
          <p:cNvSpPr>
            <a:spLocks noChangeShapeType="1"/>
          </p:cNvSpPr>
          <p:nvPr/>
        </p:nvSpPr>
        <p:spPr bwMode="auto">
          <a:xfrm>
            <a:off x="4030663" y="3771900"/>
            <a:ext cx="3810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Text Box 14"/>
          <p:cNvSpPr txBox="1">
            <a:spLocks noChangeArrowheads="1"/>
          </p:cNvSpPr>
          <p:nvPr/>
        </p:nvSpPr>
        <p:spPr bwMode="auto">
          <a:xfrm>
            <a:off x="7154863" y="27813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宋体" charset="-122"/>
                <a:ea typeface="宋体" charset="-122"/>
              </a:rPr>
              <a:t>形式地址</a:t>
            </a:r>
          </a:p>
        </p:txBody>
      </p:sp>
      <p:sp>
        <p:nvSpPr>
          <p:cNvPr id="73" name="Text Box 15"/>
          <p:cNvSpPr txBox="1">
            <a:spLocks noChangeArrowheads="1"/>
          </p:cNvSpPr>
          <p:nvPr/>
        </p:nvSpPr>
        <p:spPr bwMode="auto">
          <a:xfrm>
            <a:off x="3725863" y="39243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宋体" charset="-122"/>
                <a:ea typeface="宋体" charset="-122"/>
              </a:rPr>
              <a:t>变址量</a:t>
            </a:r>
          </a:p>
        </p:txBody>
      </p:sp>
      <p:sp>
        <p:nvSpPr>
          <p:cNvPr id="74" name="Line 16"/>
          <p:cNvSpPr>
            <a:spLocks noChangeShapeType="1"/>
          </p:cNvSpPr>
          <p:nvPr/>
        </p:nvSpPr>
        <p:spPr bwMode="auto">
          <a:xfrm>
            <a:off x="4868863" y="3771900"/>
            <a:ext cx="838200" cy="228600"/>
          </a:xfrm>
          <a:prstGeom prst="line">
            <a:avLst/>
          </a:prstGeom>
          <a:noFill/>
          <a:ln w="28575">
            <a:solidFill>
              <a:srgbClr val="EE1A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5707063" y="3848100"/>
            <a:ext cx="2655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EE1ABC"/>
                </a:solidFill>
                <a:latin typeface="宋体" charset="-122"/>
                <a:ea typeface="宋体" charset="-122"/>
              </a:rPr>
              <a:t>基准地址（数值）</a:t>
            </a:r>
          </a:p>
        </p:txBody>
      </p:sp>
    </p:spTree>
    <p:extLst>
      <p:ext uri="{BB962C8B-B14F-4D97-AF65-F5344CB8AC3E}">
        <p14:creationId xmlns:p14="http://schemas.microsoft.com/office/powerpoint/2010/main" val="983152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z="1400" smtClean="0"/>
              <a:pPr>
                <a:defRPr/>
              </a:pPr>
              <a:t>28</a:t>
            </a:fld>
            <a:endParaRPr lang="zh-CN" altLang="en-US" sz="14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128838" y="1865313"/>
            <a:ext cx="82169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latin typeface="宋体" charset="-122"/>
              </a:rPr>
              <a:t>例</a:t>
            </a:r>
            <a:r>
              <a:rPr lang="en-US" altLang="zh-CN" sz="2400" b="1">
                <a:latin typeface="宋体" charset="-122"/>
              </a:rPr>
              <a:t>. </a:t>
            </a:r>
            <a:r>
              <a:rPr lang="zh-CN" altLang="en-US" sz="2400" b="1">
                <a:latin typeface="宋体" charset="-122"/>
              </a:rPr>
              <a:t>用变址方式访问一组连续区间内的数组元素。</a:t>
            </a:r>
          </a:p>
          <a:p>
            <a:pPr eaLnBrk="1" hangingPunct="1">
              <a:buFontTx/>
              <a:buNone/>
            </a:pPr>
            <a:endParaRPr lang="en-US" altLang="zh-CN" sz="240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88063" y="2586038"/>
            <a:ext cx="152400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D=</a:t>
            </a:r>
            <a:r>
              <a:rPr lang="zh-CN" altLang="en-US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首址</a:t>
            </a:r>
            <a:endParaRPr lang="zh-CN" altLang="en-US" b="1" i="0">
              <a:ea typeface="黑体" pitchFamily="49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38738" y="2586038"/>
            <a:ext cx="4023899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D</a:t>
            </a:r>
            <a:r>
              <a:rPr lang="zh-CN" altLang="zh-CN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为存储区首址；</a:t>
            </a:r>
            <a:endParaRPr lang="en-US" altLang="zh-CN" b="1" i="0" dirty="0">
              <a:solidFill>
                <a:srgbClr val="0000FF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zh-CN" b="1" i="0" dirty="0">
              <a:solidFill>
                <a:srgbClr val="0000FF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en-US" altLang="zh-CN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(RX)</a:t>
            </a:r>
            <a:r>
              <a:rPr lang="zh-CN" altLang="en-US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为所访单元距离</a:t>
            </a:r>
            <a:endParaRPr lang="en-US" altLang="zh-CN" b="1" i="0" dirty="0">
              <a:solidFill>
                <a:srgbClr val="0000FF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b="1" i="0" dirty="0">
              <a:solidFill>
                <a:srgbClr val="0000FF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首址的长度；</a:t>
            </a:r>
            <a:endParaRPr lang="en-US" altLang="zh-CN" b="1" i="0" dirty="0">
              <a:solidFill>
                <a:srgbClr val="0000FF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b="1" i="0" dirty="0">
              <a:solidFill>
                <a:srgbClr val="0000FF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en-US" altLang="zh-CN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RX</a:t>
            </a:r>
            <a:r>
              <a:rPr lang="zh-CN" altLang="en-US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初值为</a:t>
            </a:r>
            <a:r>
              <a:rPr lang="en-US" altLang="zh-CN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0</a:t>
            </a:r>
            <a:r>
              <a:rPr lang="zh-CN" altLang="en-US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，每访问一</a:t>
            </a:r>
            <a:endParaRPr lang="en-US" altLang="zh-CN" b="1" i="0" dirty="0">
              <a:solidFill>
                <a:srgbClr val="0000FF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b="1" i="0" dirty="0">
              <a:solidFill>
                <a:srgbClr val="0000FF"/>
              </a:solidFill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个单元，</a:t>
            </a:r>
            <a:r>
              <a:rPr lang="en-US" altLang="zh-CN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(RX)+1</a:t>
            </a:r>
            <a:r>
              <a:rPr lang="zh-CN" altLang="en-US" b="1" i="0" dirty="0">
                <a:solidFill>
                  <a:srgbClr val="0000FF"/>
                </a:solidFill>
                <a:latin typeface="宋体" charset="-122"/>
                <a:ea typeface="宋体" charset="-122"/>
              </a:rPr>
              <a:t>。</a:t>
            </a: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7745413" y="2514601"/>
            <a:ext cx="2362200" cy="1752600"/>
            <a:chOff x="4032" y="2160"/>
            <a:chExt cx="1488" cy="110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5040" y="2976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n-1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032" y="2208"/>
              <a:ext cx="1008" cy="1008"/>
            </a:xfrm>
            <a:prstGeom prst="rect">
              <a:avLst/>
            </a:prstGeom>
            <a:solidFill>
              <a:srgbClr val="EDE435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4032" y="302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4032" y="244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452" y="2832"/>
              <a:ext cx="34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宋体" charset="-122"/>
                </a:rPr>
                <a:t>...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5040" y="216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0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032" y="264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4032" y="2832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5040" y="2352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1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5040" y="2592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2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5076" y="2832"/>
              <a:ext cx="34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宋体" charset="-122"/>
                </a:rPr>
                <a:t>...</a:t>
              </a:r>
            </a:p>
          </p:txBody>
        </p:sp>
      </p:grp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6088063" y="2890838"/>
            <a:ext cx="106680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D+1</a:t>
            </a:r>
            <a:endParaRPr lang="en-US" altLang="zh-CN" b="1" i="0">
              <a:ea typeface="黑体" pitchFamily="49" charset="-122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088063" y="3195638"/>
            <a:ext cx="106680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D+2</a:t>
            </a:r>
            <a:endParaRPr lang="en-US" altLang="zh-CN" b="1" i="0">
              <a:ea typeface="黑体" pitchFamily="49" charset="-122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6088063" y="3805238"/>
            <a:ext cx="121920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D+n-1</a:t>
            </a:r>
            <a:endParaRPr lang="en-US" altLang="zh-CN" b="1" i="0">
              <a:ea typeface="黑体" pitchFamily="49" charset="-12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6297652" y="3424238"/>
            <a:ext cx="55399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b="1" i="0">
                <a:solidFill>
                  <a:srgbClr val="FB491F"/>
                </a:solidFill>
                <a:ea typeface="宋体" charset="-122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75051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1036637" y="871538"/>
            <a:ext cx="5113338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b="1" dirty="0"/>
              <a:t>5. </a:t>
            </a:r>
            <a:r>
              <a:rPr lang="zh-CN" altLang="en-US" b="1" dirty="0"/>
              <a:t>基址寻址方式</a:t>
            </a:r>
          </a:p>
          <a:p>
            <a:pPr eaLnBrk="1" hangingPunct="1">
              <a:buFontTx/>
              <a:buNone/>
            </a:pPr>
            <a:r>
              <a:rPr lang="zh-CN" altLang="en-US" b="1" dirty="0">
                <a:solidFill>
                  <a:srgbClr val="4F20FA"/>
                </a:solidFill>
              </a:rPr>
              <a:t>   </a:t>
            </a:r>
            <a:r>
              <a:rPr lang="zh-CN" altLang="en-US" sz="2400" b="1" dirty="0">
                <a:solidFill>
                  <a:srgbClr val="4F20FA"/>
                </a:solidFill>
              </a:rPr>
              <a:t>指令给出一个寄存器号和一个地址量，寄存器内容与地址量之和为有效地址。</a:t>
            </a:r>
            <a:endParaRPr lang="zh-CN" altLang="en-US" sz="2400" b="1" dirty="0"/>
          </a:p>
          <a:p>
            <a:pPr eaLnBrk="1" hangingPunct="1"/>
            <a:endParaRPr lang="en-US" altLang="zh-CN" dirty="0"/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852612" y="3857625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黑体" pitchFamily="49" charset="-122"/>
              </a:rPr>
              <a:t>格式</a:t>
            </a: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3376612" y="4619625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宋体" charset="-122"/>
                <a:ea typeface="宋体" charset="-122"/>
              </a:rPr>
              <a:t>基址寄存器号</a:t>
            </a:r>
          </a:p>
        </p:txBody>
      </p:sp>
      <p:grpSp>
        <p:nvGrpSpPr>
          <p:cNvPr id="37" name="Group 6"/>
          <p:cNvGrpSpPr>
            <a:grpSpLocks/>
          </p:cNvGrpSpPr>
          <p:nvPr/>
        </p:nvGrpSpPr>
        <p:grpSpPr bwMode="auto">
          <a:xfrm>
            <a:off x="7017640" y="1952625"/>
            <a:ext cx="838200" cy="519113"/>
            <a:chOff x="3744" y="1488"/>
            <a:chExt cx="528" cy="327"/>
          </a:xfrm>
        </p:grpSpPr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3744" y="1488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b</a:t>
              </a:r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3792" y="1776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6865240" y="263842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4K</a:t>
            </a:r>
          </a:p>
        </p:txBody>
      </p:sp>
      <p:grpSp>
        <p:nvGrpSpPr>
          <p:cNvPr id="41" name="Group 10"/>
          <p:cNvGrpSpPr>
            <a:grpSpLocks/>
          </p:cNvGrpSpPr>
          <p:nvPr/>
        </p:nvGrpSpPr>
        <p:grpSpPr bwMode="auto">
          <a:xfrm>
            <a:off x="2690812" y="3857625"/>
            <a:ext cx="3657600" cy="557213"/>
            <a:chOff x="1248" y="3792"/>
            <a:chExt cx="2304" cy="351"/>
          </a:xfrm>
        </p:grpSpPr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1248" y="3792"/>
              <a:ext cx="2304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宋体" charset="-122"/>
                  <a:ea typeface="黑体" pitchFamily="49" charset="-122"/>
                </a:rPr>
                <a:t>OP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b   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 </a:t>
              </a:r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>
              <a:off x="2256" y="37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2880" y="3792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" name="Line 14"/>
          <p:cNvSpPr>
            <a:spLocks noChangeShapeType="1"/>
          </p:cNvSpPr>
          <p:nvPr/>
        </p:nvSpPr>
        <p:spPr bwMode="auto">
          <a:xfrm flipH="1">
            <a:off x="4519612" y="4391025"/>
            <a:ext cx="304800" cy="304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5891212" y="4391025"/>
            <a:ext cx="228600" cy="304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auto">
          <a:xfrm>
            <a:off x="5510212" y="4619625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宋体" charset="-122"/>
                <a:ea typeface="宋体" charset="-122"/>
              </a:rPr>
              <a:t>位移量</a:t>
            </a:r>
          </a:p>
        </p:txBody>
      </p: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1852612" y="5076825"/>
            <a:ext cx="32766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(R</a:t>
            </a:r>
            <a:r>
              <a:rPr lang="en-US" altLang="zh-CN" sz="28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b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+ </a:t>
            </a:r>
            <a:r>
              <a:rPr lang="en-US" altLang="zh-CN" sz="3200" b="1" i="0">
                <a:solidFill>
                  <a:srgbClr val="EE1ABC"/>
                </a:solidFill>
                <a:latin typeface="黑体" pitchFamily="49" charset="-122"/>
                <a:ea typeface="黑体" pitchFamily="49" charset="-122"/>
              </a:rPr>
              <a:t>D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49" name="Line 18"/>
          <p:cNvSpPr>
            <a:spLocks noChangeShapeType="1"/>
          </p:cNvSpPr>
          <p:nvPr/>
        </p:nvSpPr>
        <p:spPr bwMode="auto">
          <a:xfrm flipH="1">
            <a:off x="2919412" y="5457825"/>
            <a:ext cx="22860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2157412" y="553402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宋体" charset="-122"/>
                <a:ea typeface="宋体" charset="-122"/>
              </a:rPr>
              <a:t>基准地址</a:t>
            </a:r>
          </a:p>
        </p:txBody>
      </p:sp>
      <p:sp>
        <p:nvSpPr>
          <p:cNvPr id="51" name="Line 20"/>
          <p:cNvSpPr>
            <a:spLocks noChangeShapeType="1"/>
          </p:cNvSpPr>
          <p:nvPr/>
        </p:nvSpPr>
        <p:spPr bwMode="auto">
          <a:xfrm>
            <a:off x="4062412" y="5381625"/>
            <a:ext cx="685800" cy="304800"/>
          </a:xfrm>
          <a:prstGeom prst="line">
            <a:avLst/>
          </a:prstGeom>
          <a:noFill/>
          <a:ln w="19050">
            <a:solidFill>
              <a:srgbClr val="EE1A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auto">
          <a:xfrm>
            <a:off x="3529012" y="55340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EE1ABC"/>
                </a:solidFill>
                <a:latin typeface="宋体" charset="-122"/>
                <a:ea typeface="宋体" charset="-122"/>
              </a:rPr>
              <a:t>相对于基址的位移</a:t>
            </a:r>
          </a:p>
        </p:txBody>
      </p:sp>
      <p:grpSp>
        <p:nvGrpSpPr>
          <p:cNvPr id="53" name="Group 22"/>
          <p:cNvGrpSpPr>
            <a:grpSpLocks/>
          </p:cNvGrpSpPr>
          <p:nvPr/>
        </p:nvGrpSpPr>
        <p:grpSpPr bwMode="auto">
          <a:xfrm>
            <a:off x="7779640" y="1800225"/>
            <a:ext cx="1600200" cy="4419600"/>
            <a:chOff x="4176" y="1152"/>
            <a:chExt cx="1008" cy="2784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4176" y="1392"/>
              <a:ext cx="1008" cy="2496"/>
            </a:xfrm>
            <a:prstGeom prst="rect">
              <a:avLst/>
            </a:prstGeom>
            <a:solidFill>
              <a:srgbClr val="EDE435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24"/>
            <p:cNvSpPr>
              <a:spLocks noChangeShapeType="1"/>
            </p:cNvSpPr>
            <p:nvPr/>
          </p:nvSpPr>
          <p:spPr bwMode="auto">
            <a:xfrm>
              <a:off x="4176" y="182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25"/>
            <p:cNvSpPr>
              <a:spLocks noChangeShapeType="1"/>
            </p:cNvSpPr>
            <p:nvPr/>
          </p:nvSpPr>
          <p:spPr bwMode="auto">
            <a:xfrm>
              <a:off x="4176" y="2016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4176" y="1632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4512" y="1152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ea typeface="宋体" charset="-122"/>
                </a:rPr>
                <a:t> M</a:t>
              </a:r>
            </a:p>
          </p:txBody>
        </p:sp>
        <p:sp>
          <p:nvSpPr>
            <p:cNvPr id="59" name="Line 28"/>
            <p:cNvSpPr>
              <a:spLocks noChangeShapeType="1"/>
            </p:cNvSpPr>
            <p:nvPr/>
          </p:nvSpPr>
          <p:spPr bwMode="auto">
            <a:xfrm>
              <a:off x="4176" y="2256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>
              <a:off x="4176" y="268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30"/>
            <p:cNvSpPr>
              <a:spLocks noChangeShapeType="1"/>
            </p:cNvSpPr>
            <p:nvPr/>
          </p:nvSpPr>
          <p:spPr bwMode="auto">
            <a:xfrm>
              <a:off x="4176" y="288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31"/>
            <p:cNvSpPr>
              <a:spLocks noChangeShapeType="1"/>
            </p:cNvSpPr>
            <p:nvPr/>
          </p:nvSpPr>
          <p:spPr bwMode="auto">
            <a:xfrm>
              <a:off x="4176" y="3072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32"/>
            <p:cNvSpPr>
              <a:spLocks noChangeShapeType="1"/>
            </p:cNvSpPr>
            <p:nvPr/>
          </p:nvSpPr>
          <p:spPr bwMode="auto">
            <a:xfrm>
              <a:off x="4176" y="326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33"/>
            <p:cNvSpPr>
              <a:spLocks noChangeShapeType="1"/>
            </p:cNvSpPr>
            <p:nvPr/>
          </p:nvSpPr>
          <p:spPr bwMode="auto">
            <a:xfrm>
              <a:off x="4176" y="350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Text Box 34"/>
            <p:cNvSpPr txBox="1">
              <a:spLocks noChangeArrowheads="1"/>
            </p:cNvSpPr>
            <p:nvPr/>
          </p:nvSpPr>
          <p:spPr bwMode="auto">
            <a:xfrm>
              <a:off x="4512" y="2016"/>
              <a:ext cx="34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宋体" charset="-122"/>
                </a:rPr>
                <a:t>...</a:t>
              </a:r>
            </a:p>
          </p:txBody>
        </p:sp>
        <p:sp>
          <p:nvSpPr>
            <p:cNvPr id="66" name="Text Box 35"/>
            <p:cNvSpPr txBox="1">
              <a:spLocks noChangeArrowheads="1"/>
            </p:cNvSpPr>
            <p:nvPr/>
          </p:nvSpPr>
          <p:spPr bwMode="auto">
            <a:xfrm>
              <a:off x="4512" y="3264"/>
              <a:ext cx="34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宋体" charset="-122"/>
                </a:rPr>
                <a:t>...</a:t>
              </a:r>
            </a:p>
          </p:txBody>
        </p:sp>
        <p:sp>
          <p:nvSpPr>
            <p:cNvPr id="67" name="Text Box 36"/>
            <p:cNvSpPr txBox="1">
              <a:spLocks noChangeArrowheads="1"/>
            </p:cNvSpPr>
            <p:nvPr/>
          </p:nvSpPr>
          <p:spPr bwMode="auto">
            <a:xfrm>
              <a:off x="4512" y="2256"/>
              <a:ext cx="34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宋体" charset="-122"/>
                </a:rPr>
                <a:t>…...</a:t>
              </a:r>
            </a:p>
          </p:txBody>
        </p:sp>
        <p:sp>
          <p:nvSpPr>
            <p:cNvPr id="68" name="Text Box 37"/>
            <p:cNvSpPr txBox="1">
              <a:spLocks noChangeArrowheads="1"/>
            </p:cNvSpPr>
            <p:nvPr/>
          </p:nvSpPr>
          <p:spPr bwMode="auto">
            <a:xfrm>
              <a:off x="4512" y="3504"/>
              <a:ext cx="34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宋体" charset="-122"/>
                </a:rPr>
                <a:t>…...</a:t>
              </a:r>
            </a:p>
          </p:txBody>
        </p:sp>
      </p:grpSp>
      <p:grpSp>
        <p:nvGrpSpPr>
          <p:cNvPr id="69" name="Group 38"/>
          <p:cNvGrpSpPr>
            <a:grpSpLocks/>
          </p:cNvGrpSpPr>
          <p:nvPr/>
        </p:nvGrpSpPr>
        <p:grpSpPr bwMode="auto">
          <a:xfrm>
            <a:off x="7017640" y="3933825"/>
            <a:ext cx="838200" cy="519113"/>
            <a:chOff x="3744" y="1488"/>
            <a:chExt cx="528" cy="327"/>
          </a:xfrm>
        </p:grpSpPr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3744" y="1488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itchFamily="18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b</a:t>
              </a:r>
            </a:p>
          </p:txBody>
        </p:sp>
        <p:sp>
          <p:nvSpPr>
            <p:cNvPr id="71" name="Line 40"/>
            <p:cNvSpPr>
              <a:spLocks noChangeShapeType="1"/>
            </p:cNvSpPr>
            <p:nvPr/>
          </p:nvSpPr>
          <p:spPr bwMode="auto">
            <a:xfrm>
              <a:off x="3792" y="1776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2" name="AutoShape 41"/>
          <p:cNvSpPr>
            <a:spLocks/>
          </p:cNvSpPr>
          <p:nvPr/>
        </p:nvSpPr>
        <p:spPr bwMode="auto">
          <a:xfrm>
            <a:off x="7551040" y="2409825"/>
            <a:ext cx="152400" cy="1066800"/>
          </a:xfrm>
          <a:prstGeom prst="leftBrace">
            <a:avLst>
              <a:gd name="adj1" fmla="val 58333"/>
              <a:gd name="adj2" fmla="val 50000"/>
            </a:avLst>
          </a:prstGeom>
          <a:noFill/>
          <a:ln w="28575">
            <a:solidFill>
              <a:srgbClr val="FB49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 b="1" i="0">
              <a:solidFill>
                <a:srgbClr val="FA350E"/>
              </a:solidFill>
              <a:ea typeface="宋体" charset="-122"/>
            </a:endParaRPr>
          </a:p>
        </p:txBody>
      </p:sp>
      <p:sp>
        <p:nvSpPr>
          <p:cNvPr id="73" name="AutoShape 42"/>
          <p:cNvSpPr>
            <a:spLocks/>
          </p:cNvSpPr>
          <p:nvPr/>
        </p:nvSpPr>
        <p:spPr bwMode="auto">
          <a:xfrm>
            <a:off x="7551040" y="4391025"/>
            <a:ext cx="152400" cy="1066800"/>
          </a:xfrm>
          <a:prstGeom prst="leftBrace">
            <a:avLst>
              <a:gd name="adj1" fmla="val 58333"/>
              <a:gd name="adj2" fmla="val 50000"/>
            </a:avLst>
          </a:prstGeom>
          <a:noFill/>
          <a:ln w="28575">
            <a:solidFill>
              <a:srgbClr val="FB49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 b="1" i="0">
              <a:solidFill>
                <a:srgbClr val="FA350E"/>
              </a:solidFill>
              <a:ea typeface="宋体" charset="-122"/>
            </a:endParaRPr>
          </a:p>
        </p:txBody>
      </p:sp>
      <p:sp>
        <p:nvSpPr>
          <p:cNvPr id="74" name="Text Box 43"/>
          <p:cNvSpPr txBox="1">
            <a:spLocks noChangeArrowheads="1"/>
          </p:cNvSpPr>
          <p:nvPr/>
        </p:nvSpPr>
        <p:spPr bwMode="auto">
          <a:xfrm>
            <a:off x="6865240" y="461962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4K</a:t>
            </a:r>
          </a:p>
        </p:txBody>
      </p:sp>
      <p:sp>
        <p:nvSpPr>
          <p:cNvPr id="75" name="Text Box 44"/>
          <p:cNvSpPr txBox="1">
            <a:spLocks noChangeArrowheads="1"/>
          </p:cNvSpPr>
          <p:nvPr/>
        </p:nvSpPr>
        <p:spPr bwMode="auto">
          <a:xfrm>
            <a:off x="9456040" y="2790825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D=2</a:t>
            </a:r>
          </a:p>
        </p:txBody>
      </p:sp>
      <p:sp>
        <p:nvSpPr>
          <p:cNvPr id="76" name="Text Box 45"/>
          <p:cNvSpPr txBox="1">
            <a:spLocks noChangeArrowheads="1"/>
          </p:cNvSpPr>
          <p:nvPr/>
        </p:nvSpPr>
        <p:spPr bwMode="auto">
          <a:xfrm>
            <a:off x="9456040" y="4772025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D=2</a:t>
            </a:r>
          </a:p>
        </p:txBody>
      </p:sp>
      <p:sp>
        <p:nvSpPr>
          <p:cNvPr id="77" name="Rectangle 46"/>
          <p:cNvSpPr>
            <a:spLocks noChangeArrowheads="1"/>
          </p:cNvSpPr>
          <p:nvPr/>
        </p:nvSpPr>
        <p:spPr bwMode="auto">
          <a:xfrm>
            <a:off x="7779640" y="2867025"/>
            <a:ext cx="1600200" cy="304800"/>
          </a:xfrm>
          <a:prstGeom prst="rect">
            <a:avLst/>
          </a:prstGeom>
          <a:solidFill>
            <a:srgbClr val="FB491F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47"/>
          <p:cNvSpPr>
            <a:spLocks noChangeArrowheads="1"/>
          </p:cNvSpPr>
          <p:nvPr/>
        </p:nvSpPr>
        <p:spPr bwMode="auto">
          <a:xfrm>
            <a:off x="7779640" y="4848225"/>
            <a:ext cx="1600200" cy="304800"/>
          </a:xfrm>
          <a:prstGeom prst="rect">
            <a:avLst/>
          </a:prstGeom>
          <a:solidFill>
            <a:srgbClr val="FB491F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12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/>
          <a:lstStyle/>
          <a:p>
            <a:r>
              <a:rPr lang="en-US" dirty="0"/>
              <a:t>Intel x86 </a:t>
            </a:r>
            <a:r>
              <a:rPr lang="zh-CN" altLang="en-US" dirty="0"/>
              <a:t>处理器</a:t>
            </a:r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1681" y="1362075"/>
            <a:ext cx="10749280" cy="4972050"/>
          </a:xfrm>
          <a:noFill/>
          <a:ln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统治桌面、笔记本、服务器市场</a:t>
            </a:r>
            <a:endParaRPr lang="en-US" dirty="0"/>
          </a:p>
          <a:p>
            <a:r>
              <a:rPr lang="zh-CN" altLang="en-US" dirty="0"/>
              <a:t>演化设计</a:t>
            </a:r>
            <a:endParaRPr lang="en-US" dirty="0"/>
          </a:p>
          <a:p>
            <a:pPr lvl="1"/>
            <a:r>
              <a:rPr lang="zh-CN" altLang="en-US" dirty="0"/>
              <a:t>向后兼容</a:t>
            </a:r>
            <a:endParaRPr lang="en-US" dirty="0"/>
          </a:p>
          <a:p>
            <a:pPr lvl="1"/>
            <a:r>
              <a:rPr lang="zh-CN" altLang="en-US" dirty="0"/>
              <a:t>增加更多的特性</a:t>
            </a:r>
            <a:endParaRPr lang="en-US" dirty="0"/>
          </a:p>
          <a:p>
            <a:r>
              <a:rPr lang="zh-CN" altLang="en-US" dirty="0"/>
              <a:t>复杂指令集计算机 </a:t>
            </a:r>
            <a:r>
              <a:rPr lang="en-US" dirty="0"/>
              <a:t>Complex instruction set computer (CISC)</a:t>
            </a:r>
          </a:p>
          <a:p>
            <a:pPr lvl="1"/>
            <a:r>
              <a:rPr lang="zh-CN" altLang="en-US" dirty="0"/>
              <a:t>多种指令具有多种指令形式</a:t>
            </a:r>
            <a:endParaRPr lang="en-US" dirty="0"/>
          </a:p>
          <a:p>
            <a:pPr lvl="1"/>
            <a:r>
              <a:rPr lang="zh-CN" altLang="en-US" dirty="0"/>
              <a:t>比精简指令级计算机要强大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     Reduced Instruction Set Computers (RISC)</a:t>
            </a:r>
          </a:p>
        </p:txBody>
      </p:sp>
    </p:spTree>
    <p:extLst>
      <p:ext uri="{BB962C8B-B14F-4D97-AF65-F5344CB8AC3E}">
        <p14:creationId xmlns:p14="http://schemas.microsoft.com/office/powerpoint/2010/main" val="9088893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9" y="2312036"/>
            <a:ext cx="7945045" cy="40443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79170" y="9327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立即数：以</a:t>
            </a:r>
            <a:r>
              <a:rPr lang="en-US" altLang="zh-CN" dirty="0"/>
              <a:t>$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dirty="0"/>
              <a:t>寄存器：以</a:t>
            </a:r>
            <a:r>
              <a:rPr lang="en-US" altLang="zh-CN" dirty="0"/>
              <a:t>%</a:t>
            </a:r>
            <a:r>
              <a:rPr lang="zh-CN" altLang="en-US" dirty="0"/>
              <a:t>开头。 </a:t>
            </a:r>
            <a:r>
              <a:rPr lang="en-US" altLang="zh-CN" dirty="0" err="1"/>
              <a:t>Ea</a:t>
            </a:r>
            <a:r>
              <a:rPr lang="zh-CN" altLang="en-US" dirty="0"/>
              <a:t>表示寄存器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R[</a:t>
            </a:r>
            <a:r>
              <a:rPr lang="en-US" altLang="zh-CN" dirty="0" err="1"/>
              <a:t>Ea</a:t>
            </a:r>
            <a:r>
              <a:rPr lang="en-US" altLang="zh-CN" dirty="0"/>
              <a:t>]</a:t>
            </a:r>
            <a:r>
              <a:rPr lang="zh-CN" altLang="en-US" dirty="0"/>
              <a:t>表示</a:t>
            </a:r>
            <a:r>
              <a:rPr lang="en-US" altLang="zh-CN" dirty="0" err="1"/>
              <a:t>Ea</a:t>
            </a:r>
            <a:r>
              <a:rPr lang="zh-CN" altLang="en-US" dirty="0"/>
              <a:t>中的值</a:t>
            </a:r>
            <a:endParaRPr lang="en-US" altLang="zh-CN" dirty="0"/>
          </a:p>
          <a:p>
            <a:r>
              <a:rPr lang="zh-CN" altLang="en-US" dirty="0"/>
              <a:t>内存及间接访问</a:t>
            </a:r>
            <a:r>
              <a:rPr lang="en-US" altLang="zh-CN" dirty="0"/>
              <a:t>: 	</a:t>
            </a:r>
            <a:r>
              <a:rPr lang="zh-CN" altLang="en-US" dirty="0"/>
              <a:t>以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r>
              <a:rPr lang="zh-CN" altLang="en-US" dirty="0"/>
              <a:t>括起来，注意其中的</a:t>
            </a:r>
            <a:r>
              <a:rPr lang="en-US" altLang="zh-CN" dirty="0"/>
              <a:t>s</a:t>
            </a:r>
            <a:r>
              <a:rPr lang="zh-CN" altLang="en-US" dirty="0"/>
              <a:t>系数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385059" y="2743200"/>
            <a:ext cx="79450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85059" y="3174364"/>
            <a:ext cx="79450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85059" y="3605528"/>
            <a:ext cx="7945045" cy="266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H="1">
            <a:off x="4003040" y="5212079"/>
            <a:ext cx="194310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1510" y="4514850"/>
            <a:ext cx="121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注意这个“，”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585913" y="4809042"/>
            <a:ext cx="2417127" cy="52169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457838" y="27167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立即数寻址</a:t>
            </a:r>
          </a:p>
        </p:txBody>
      </p:sp>
      <p:sp>
        <p:nvSpPr>
          <p:cNvPr id="12" name="矩形 11"/>
          <p:cNvSpPr/>
          <p:nvPr/>
        </p:nvSpPr>
        <p:spPr>
          <a:xfrm>
            <a:off x="8045944" y="999092"/>
            <a:ext cx="2553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位中寄存器用 </a:t>
            </a:r>
            <a:r>
              <a:rPr lang="en-US" altLang="zh-CN" sz="2800" dirty="0" err="1"/>
              <a:t>r</a:t>
            </a:r>
            <a:r>
              <a:rPr lang="en-US" altLang="zh-CN" dirty="0" err="1"/>
              <a:t>a</a:t>
            </a:r>
            <a:r>
              <a:rPr lang="zh-CN" altLang="en-US" dirty="0"/>
              <a:t>表示</a:t>
            </a:r>
          </a:p>
        </p:txBody>
      </p:sp>
      <p:sp>
        <p:nvSpPr>
          <p:cNvPr id="13" name="矩形 12"/>
          <p:cNvSpPr/>
          <p:nvPr/>
        </p:nvSpPr>
        <p:spPr>
          <a:xfrm>
            <a:off x="10493204" y="35441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绝对寻址</a:t>
            </a:r>
          </a:p>
        </p:txBody>
      </p:sp>
      <p:sp>
        <p:nvSpPr>
          <p:cNvPr id="14" name="矩形 13"/>
          <p:cNvSpPr/>
          <p:nvPr/>
        </p:nvSpPr>
        <p:spPr>
          <a:xfrm>
            <a:off x="10500909" y="38730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间接寻址</a:t>
            </a:r>
          </a:p>
        </p:txBody>
      </p:sp>
      <p:sp>
        <p:nvSpPr>
          <p:cNvPr id="15" name="矩形 14"/>
          <p:cNvSpPr/>
          <p:nvPr/>
        </p:nvSpPr>
        <p:spPr>
          <a:xfrm>
            <a:off x="10493204" y="42208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基址寻址</a:t>
            </a:r>
          </a:p>
        </p:txBody>
      </p:sp>
      <p:sp>
        <p:nvSpPr>
          <p:cNvPr id="16" name="矩形 15"/>
          <p:cNvSpPr/>
          <p:nvPr/>
        </p:nvSpPr>
        <p:spPr>
          <a:xfrm>
            <a:off x="10451214" y="46243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变址寻址</a:t>
            </a:r>
          </a:p>
        </p:txBody>
      </p:sp>
      <p:sp>
        <p:nvSpPr>
          <p:cNvPr id="17" name="矩形 16"/>
          <p:cNvSpPr/>
          <p:nvPr/>
        </p:nvSpPr>
        <p:spPr>
          <a:xfrm>
            <a:off x="10493204" y="544939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比例地址寻址</a:t>
            </a:r>
          </a:p>
        </p:txBody>
      </p:sp>
      <p:sp>
        <p:nvSpPr>
          <p:cNvPr id="18" name="矩形 17"/>
          <p:cNvSpPr/>
          <p:nvPr/>
        </p:nvSpPr>
        <p:spPr>
          <a:xfrm>
            <a:off x="10471092" y="31375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寄存器寻址</a:t>
            </a:r>
          </a:p>
        </p:txBody>
      </p:sp>
    </p:spTree>
    <p:extLst>
      <p:ext uri="{BB962C8B-B14F-4D97-AF65-F5344CB8AC3E}">
        <p14:creationId xmlns:p14="http://schemas.microsoft.com/office/powerpoint/2010/main" val="2993543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67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51734"/>
              </p:ext>
            </p:extLst>
          </p:nvPr>
        </p:nvGraphicFramePr>
        <p:xfrm>
          <a:off x="2574585" y="3114040"/>
          <a:ext cx="6934200" cy="2540000"/>
        </p:xfrm>
        <a:graphic>
          <a:graphicData uri="http://schemas.openxmlformats.org/drawingml/2006/table">
            <a:tbl>
              <a:tblPr/>
              <a:tblGrid>
                <a:gridCol w="26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Expression</a:t>
                      </a: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 Computation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(%rdx,%rcx,4)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0x80(,%rdx,2)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zh-CN" altLang="en-US" sz="3600" dirty="0">
                <a:latin typeface="+mn-ea"/>
                <a:ea typeface="+mn-ea"/>
                <a:cs typeface="ヒラギノ角ゴ ProN W3" charset="0"/>
                <a:sym typeface="Calibri" charset="0"/>
              </a:rPr>
              <a:t>地址计算</a:t>
            </a:r>
            <a:endParaRPr lang="en-US" sz="3600" dirty="0">
              <a:latin typeface="+mn-ea"/>
              <a:ea typeface="+mn-ea"/>
              <a:cs typeface="ヒラギノ角ゴ ProN W3" charset="0"/>
              <a:sym typeface="Calibri" charset="0"/>
            </a:endParaRPr>
          </a:p>
        </p:txBody>
      </p:sp>
      <p:graphicFrame>
        <p:nvGraphicFramePr>
          <p:cNvPr id="12296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46309"/>
              </p:ext>
            </p:extLst>
          </p:nvPr>
        </p:nvGraphicFramePr>
        <p:xfrm>
          <a:off x="2574585" y="3121660"/>
          <a:ext cx="6934200" cy="2524760"/>
        </p:xfrm>
        <a:graphic>
          <a:graphicData uri="http://schemas.openxmlformats.org/drawingml/2006/table">
            <a:tbl>
              <a:tblPr/>
              <a:tblGrid>
                <a:gridCol w="26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Expression</a:t>
                      </a: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 Computation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 + 0x8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0xf008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 + 0x100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(%rdx,%rcx,4)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 + 4*0x100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0xf400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0x80(,%rdx,2)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2*0xf000 + 0x80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0x1e080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350" name="Group 62"/>
          <p:cNvGraphicFramePr>
            <a:graphicFrameLocks noGrp="1"/>
          </p:cNvGraphicFramePr>
          <p:nvPr/>
        </p:nvGraphicFramePr>
        <p:xfrm>
          <a:off x="2590800" y="1511300"/>
          <a:ext cx="2362200" cy="101600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</a:t>
                      </a: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rcx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0x0100</a:t>
                      </a: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7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57300" y="868680"/>
            <a:ext cx="129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06" y="1338409"/>
            <a:ext cx="5471296" cy="17680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38" y="1338409"/>
            <a:ext cx="3743325" cy="38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53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57300" y="868680"/>
            <a:ext cx="129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练习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3" y="3393744"/>
            <a:ext cx="6805522" cy="34642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088" y="1303177"/>
            <a:ext cx="2632456" cy="15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8385" y="1341215"/>
            <a:ext cx="3192804" cy="150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3938" y="1358818"/>
            <a:ext cx="4802020" cy="390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37292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3.4.2</a:t>
            </a:r>
            <a:r>
              <a:rPr lang="zh-CN" altLang="en-US" dirty="0"/>
              <a:t> 数据传送指令</a:t>
            </a:r>
            <a:endParaRPr lang="en-US" altLang="zh-CN" dirty="0"/>
          </a:p>
          <a:p>
            <a:pPr lvl="1"/>
            <a:r>
              <a:rPr lang="zh-CN" altLang="en-US" dirty="0"/>
              <a:t>操作码</a:t>
            </a:r>
            <a:r>
              <a:rPr lang="en-US" altLang="zh-CN" dirty="0"/>
              <a:t>:</a:t>
            </a:r>
            <a:r>
              <a:rPr lang="en-US" altLang="zh-CN" dirty="0" err="1"/>
              <a:t>mov</a:t>
            </a:r>
            <a:r>
              <a:rPr lang="en-US" altLang="zh-CN" dirty="0"/>
              <a:t>	(</a:t>
            </a:r>
            <a:r>
              <a:rPr lang="en-US" altLang="zh-CN" dirty="0" err="1"/>
              <a:t>movb</a:t>
            </a:r>
            <a:r>
              <a:rPr lang="en-US" altLang="zh-CN" dirty="0"/>
              <a:t>/</a:t>
            </a:r>
            <a:r>
              <a:rPr lang="en-US" altLang="zh-CN" dirty="0" err="1"/>
              <a:t>movw</a:t>
            </a:r>
            <a:r>
              <a:rPr lang="en-US" altLang="zh-CN" dirty="0"/>
              <a:t>/</a:t>
            </a:r>
            <a:r>
              <a:rPr lang="en-US" altLang="zh-CN" dirty="0" err="1"/>
              <a:t>movl</a:t>
            </a:r>
            <a:r>
              <a:rPr lang="en-US" altLang="zh-CN" dirty="0"/>
              <a:t>/</a:t>
            </a:r>
            <a:r>
              <a:rPr lang="en-US" altLang="zh-CN" dirty="0" err="1"/>
              <a:t>movq</a:t>
            </a:r>
            <a:r>
              <a:rPr lang="en-US" altLang="zh-CN" dirty="0"/>
              <a:t>)</a:t>
            </a:r>
            <a:r>
              <a:rPr lang="zh-CN" altLang="en-US" dirty="0"/>
              <a:t>，分别对应</a:t>
            </a:r>
            <a:r>
              <a:rPr lang="en-US" altLang="zh-CN" dirty="0"/>
              <a:t>1/2/4/8</a:t>
            </a:r>
            <a:r>
              <a:rPr lang="zh-CN" altLang="en-US" dirty="0"/>
              <a:t>字节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427" y="1708151"/>
            <a:ext cx="6715125" cy="464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950" y="3414355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用符号扩展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2950" y="4470379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用零号扩展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2950" y="5478184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堆栈操作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2950" y="2507457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377440" y="2322433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2377440" y="3372208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2377440" y="4464130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77440" y="5298876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09378" y="1964031"/>
            <a:ext cx="19774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x86-64 </a:t>
            </a:r>
            <a:r>
              <a:rPr lang="en-US" altLang="zh-CN" dirty="0" err="1"/>
              <a:t>mov</a:t>
            </a:r>
            <a:r>
              <a:rPr lang="zh-CN" altLang="en-US" dirty="0"/>
              <a:t>指令的</a:t>
            </a:r>
            <a:endParaRPr lang="en-US" altLang="zh-CN" dirty="0"/>
          </a:p>
          <a:p>
            <a:r>
              <a:rPr lang="zh-CN" altLang="en-US" dirty="0"/>
              <a:t>两个操作数不能</a:t>
            </a:r>
            <a:endParaRPr lang="en-US" altLang="zh-CN" dirty="0"/>
          </a:p>
          <a:p>
            <a:r>
              <a:rPr lang="zh-CN" altLang="en-US" dirty="0"/>
              <a:t>都指向内存</a:t>
            </a:r>
          </a:p>
        </p:txBody>
      </p:sp>
    </p:spTree>
    <p:extLst>
      <p:ext uri="{BB962C8B-B14F-4D97-AF65-F5344CB8AC3E}">
        <p14:creationId xmlns:p14="http://schemas.microsoft.com/office/powerpoint/2010/main" val="78092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685800"/>
            <a:ext cx="7165975" cy="573088"/>
          </a:xfrm>
        </p:spPr>
        <p:txBody>
          <a:bodyPr/>
          <a:lstStyle/>
          <a:p>
            <a:r>
              <a:rPr lang="en-US" dirty="0" err="1">
                <a:latin typeface="Courier New" pitchFamily="49" charset="0"/>
              </a:rPr>
              <a:t>movq</a:t>
            </a:r>
            <a:endParaRPr lang="en-US" dirty="0"/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1752600" y="3771901"/>
            <a:ext cx="93627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itchFamily="49" charset="0"/>
              </a:rPr>
              <a:t>movq</a:t>
            </a:r>
            <a:endParaRPr lang="en-US" sz="2400" dirty="0">
              <a:latin typeface="Courier New" pitchFamily="49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3124200" y="2705101"/>
            <a:ext cx="760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itchFamily="34" charset="0"/>
              </a:rPr>
              <a:t>Imm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3124200" y="3771901"/>
            <a:ext cx="6658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itchFamily="34" charset="0"/>
              </a:rPr>
              <a:t>Reg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3124201" y="4914901"/>
            <a:ext cx="83869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itchFamily="34" charset="0"/>
              </a:rPr>
              <a:t>Mem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4343400" y="2476501"/>
            <a:ext cx="6658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itchFamily="34" charset="0"/>
              </a:rPr>
              <a:t>Reg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4343401" y="2933701"/>
            <a:ext cx="83869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itchFamily="34" charset="0"/>
              </a:rPr>
              <a:t>Mem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4343400" y="3619501"/>
            <a:ext cx="6658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itchFamily="34" charset="0"/>
              </a:rPr>
              <a:t>Reg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4343401" y="4065589"/>
            <a:ext cx="83869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itchFamily="34" charset="0"/>
              </a:rPr>
              <a:t>Mem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4343400" y="4914901"/>
            <a:ext cx="6658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itchFamily="34" charset="0"/>
              </a:rPr>
              <a:t>Reg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2971801" y="1752601"/>
            <a:ext cx="104913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Source</a:t>
            </a: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4343401" y="1752601"/>
            <a:ext cx="76149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itchFamily="34" charset="0"/>
              </a:rPr>
              <a:t>Dest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57716" name="AutoShape 20"/>
          <p:cNvSpPr>
            <a:spLocks/>
          </p:cNvSpPr>
          <p:nvPr/>
        </p:nvSpPr>
        <p:spPr bwMode="auto">
          <a:xfrm>
            <a:off x="2819400" y="26289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7717" name="AutoShape 21"/>
          <p:cNvSpPr>
            <a:spLocks/>
          </p:cNvSpPr>
          <p:nvPr/>
        </p:nvSpPr>
        <p:spPr bwMode="auto">
          <a:xfrm>
            <a:off x="4038600" y="2552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7718" name="AutoShape 22"/>
          <p:cNvSpPr>
            <a:spLocks/>
          </p:cNvSpPr>
          <p:nvPr/>
        </p:nvSpPr>
        <p:spPr bwMode="auto">
          <a:xfrm>
            <a:off x="4038600" y="3695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8382000" y="1752601"/>
            <a:ext cx="130676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C Analog</a:t>
            </a: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5257801" y="2506663"/>
            <a:ext cx="2339453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</a:rPr>
              <a:t>movq</a:t>
            </a:r>
            <a:r>
              <a:rPr lang="en-US" sz="2000" dirty="0">
                <a:latin typeface="Courier New" pitchFamily="49" charset="0"/>
              </a:rPr>
              <a:t> $0x4,%rax</a:t>
            </a: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8197850" y="2506664"/>
            <a:ext cx="18605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itchFamily="49" charset="0"/>
              </a:rPr>
              <a:t>temp = 0x4;</a:t>
            </a: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5257801" y="2963863"/>
            <a:ext cx="2801193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</a:rPr>
              <a:t>movq</a:t>
            </a:r>
            <a:r>
              <a:rPr lang="en-US" sz="2000" dirty="0">
                <a:latin typeface="Courier New" pitchFamily="49" charset="0"/>
              </a:rPr>
              <a:t> $-147,(%</a:t>
            </a:r>
            <a:r>
              <a:rPr lang="en-US" sz="2000" dirty="0" err="1">
                <a:latin typeface="Courier New" pitchFamily="49" charset="0"/>
              </a:rPr>
              <a:t>rax</a:t>
            </a:r>
            <a:r>
              <a:rPr lang="en-US" sz="2000" dirty="0">
                <a:latin typeface="Courier New" pitchFamily="49" charset="0"/>
              </a:rPr>
              <a:t>)</a:t>
            </a: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8197850" y="2963864"/>
            <a:ext cx="17081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itchFamily="49" charset="0"/>
              </a:rPr>
              <a:t>*p = -147;</a:t>
            </a: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5257801" y="3649663"/>
            <a:ext cx="2339453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</a:rPr>
              <a:t>movq</a:t>
            </a:r>
            <a:r>
              <a:rPr lang="en-US" sz="2000" dirty="0">
                <a:latin typeface="Courier New" pitchFamily="49" charset="0"/>
              </a:rPr>
              <a:t> %</a:t>
            </a:r>
            <a:r>
              <a:rPr lang="en-US" sz="2000" dirty="0" err="1">
                <a:latin typeface="Courier New" pitchFamily="49" charset="0"/>
              </a:rPr>
              <a:t>rax</a:t>
            </a:r>
            <a:r>
              <a:rPr lang="en-US" sz="2000" dirty="0">
                <a:latin typeface="Courier New" pitchFamily="49" charset="0"/>
              </a:rPr>
              <a:t>,%</a:t>
            </a:r>
            <a:r>
              <a:rPr lang="en-US" sz="2000" dirty="0" err="1">
                <a:latin typeface="Courier New" pitchFamily="49" charset="0"/>
              </a:rPr>
              <a:t>rdx</a:t>
            </a:r>
            <a:endParaRPr lang="en-US" sz="2000" dirty="0">
              <a:latin typeface="Courier New" pitchFamily="49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8197850" y="3649664"/>
            <a:ext cx="23177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itchFamily="49" charset="0"/>
              </a:rPr>
              <a:t>temp2 = temp1;</a:t>
            </a: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5257801" y="4095750"/>
            <a:ext cx="2647279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</a:rPr>
              <a:t>movq</a:t>
            </a:r>
            <a:r>
              <a:rPr lang="en-US" sz="2000" dirty="0">
                <a:latin typeface="Courier New" pitchFamily="49" charset="0"/>
              </a:rPr>
              <a:t> %</a:t>
            </a:r>
            <a:r>
              <a:rPr lang="en-US" sz="2000" dirty="0" err="1">
                <a:latin typeface="Courier New" pitchFamily="49" charset="0"/>
              </a:rPr>
              <a:t>rax</a:t>
            </a:r>
            <a:r>
              <a:rPr lang="en-US" sz="2000" dirty="0">
                <a:latin typeface="Courier New" pitchFamily="49" charset="0"/>
              </a:rPr>
              <a:t>,(%</a:t>
            </a:r>
            <a:r>
              <a:rPr lang="en-US" sz="2000" dirty="0" err="1">
                <a:latin typeface="Courier New" pitchFamily="49" charset="0"/>
              </a:rPr>
              <a:t>rdx</a:t>
            </a:r>
            <a:r>
              <a:rPr lang="en-US" sz="2000" dirty="0">
                <a:latin typeface="Courier New" pitchFamily="49" charset="0"/>
              </a:rPr>
              <a:t>)</a:t>
            </a: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8197850" y="4095751"/>
            <a:ext cx="17081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itchFamily="49" charset="0"/>
              </a:rPr>
              <a:t>*p = temp;</a:t>
            </a: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5257801" y="4945063"/>
            <a:ext cx="2647279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</a:rPr>
              <a:t>movq</a:t>
            </a:r>
            <a:r>
              <a:rPr lang="en-US" sz="2000" dirty="0">
                <a:latin typeface="Courier New" pitchFamily="49" charset="0"/>
              </a:rPr>
              <a:t> (%</a:t>
            </a:r>
            <a:r>
              <a:rPr lang="en-US" sz="2000" dirty="0" err="1">
                <a:latin typeface="Courier New" pitchFamily="49" charset="0"/>
              </a:rPr>
              <a:t>rax</a:t>
            </a:r>
            <a:r>
              <a:rPr lang="en-US" sz="2000" dirty="0">
                <a:latin typeface="Courier New" pitchFamily="49" charset="0"/>
              </a:rPr>
              <a:t>),%</a:t>
            </a:r>
            <a:r>
              <a:rPr lang="en-US" sz="2000" dirty="0" err="1">
                <a:latin typeface="Courier New" pitchFamily="49" charset="0"/>
              </a:rPr>
              <a:t>rdx</a:t>
            </a:r>
            <a:endParaRPr lang="en-US" sz="2000" dirty="0">
              <a:latin typeface="Courier New" pitchFamily="49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8197850" y="4945064"/>
            <a:ext cx="17081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itchFamily="49" charset="0"/>
              </a:rPr>
              <a:t>temp = *p;</a:t>
            </a: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6096001" y="1752601"/>
            <a:ext cx="126675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itchFamily="34" charset="0"/>
              </a:rPr>
              <a:t>Src</a:t>
            </a:r>
            <a:r>
              <a:rPr lang="en-US" sz="2400" dirty="0">
                <a:latin typeface="Calibri" pitchFamily="34" charset="0"/>
              </a:rPr>
              <a:t>, </a:t>
            </a:r>
            <a:r>
              <a:rPr lang="en-US" sz="2400" dirty="0" err="1">
                <a:latin typeface="Calibri" pitchFamily="34" charset="0"/>
              </a:rPr>
              <a:t>Dest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74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1" grpId="0"/>
      <p:bldP spid="157720" grpId="0"/>
      <p:bldP spid="157712" grpId="0"/>
      <p:bldP spid="157721" grpId="0"/>
      <p:bldP spid="157713" grpId="0"/>
      <p:bldP spid="157722" grpId="0"/>
      <p:bldP spid="157714" grpId="0"/>
      <p:bldP spid="157723" grpId="0"/>
      <p:bldP spid="157715" grpId="0"/>
      <p:bldP spid="1577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4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1028700" y="1596122"/>
            <a:ext cx="9738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$0x4050,%eax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Immediate--Register, 4 bytes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movw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Register--Register, 2 bytes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),%al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Memory--Register, 1 byte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$-17,(%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Immediate--Memory, 1 byte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%rax,-12(%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Register--Memory, 8 bytes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3468469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Assume initially that %dh = CD, 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98765432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dh,%al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movsbl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FFFFFFCD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movzbl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000000CD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11580" y="113157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等大小传送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11580" y="316867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扩展</a:t>
            </a:r>
          </a:p>
        </p:txBody>
      </p:sp>
      <p:sp>
        <p:nvSpPr>
          <p:cNvPr id="8" name="矩形 7"/>
          <p:cNvSpPr/>
          <p:nvPr/>
        </p:nvSpPr>
        <p:spPr>
          <a:xfrm>
            <a:off x="8679066" y="615208"/>
            <a:ext cx="116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mov</a:t>
            </a:r>
            <a:r>
              <a:rPr lang="en-US" altLang="zh-CN" dirty="0"/>
              <a:t>   S,  D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65" y="3803904"/>
            <a:ext cx="5055391" cy="25733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76700" y="662940"/>
            <a:ext cx="3616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mov</a:t>
            </a:r>
            <a:r>
              <a:rPr lang="en-US" altLang="zh-CN" dirty="0"/>
              <a:t>	(</a:t>
            </a:r>
            <a:r>
              <a:rPr lang="en-US" altLang="zh-CN" dirty="0" err="1"/>
              <a:t>movb</a:t>
            </a:r>
            <a:r>
              <a:rPr lang="en-US" altLang="zh-CN" dirty="0"/>
              <a:t>/</a:t>
            </a:r>
            <a:r>
              <a:rPr lang="en-US" altLang="zh-CN" dirty="0" err="1"/>
              <a:t>movw</a:t>
            </a:r>
            <a:r>
              <a:rPr lang="en-US" altLang="zh-CN" dirty="0"/>
              <a:t>/</a:t>
            </a:r>
            <a:r>
              <a:rPr lang="en-US" altLang="zh-CN" dirty="0" err="1"/>
              <a:t>movl</a:t>
            </a:r>
            <a:r>
              <a:rPr lang="en-US" altLang="zh-CN" dirty="0"/>
              <a:t>/</a:t>
            </a:r>
            <a:r>
              <a:rPr lang="en-US" altLang="zh-CN" dirty="0" err="1"/>
              <a:t>movq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778" y="1049722"/>
            <a:ext cx="2912364" cy="25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82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0A7BBB-6C05-42B0-8BDD-F3F2ED907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10229"/>
            <a:ext cx="10972800" cy="5315936"/>
          </a:xfrm>
        </p:spPr>
        <p:txBody>
          <a:bodyPr/>
          <a:lstStyle/>
          <a:p>
            <a:r>
              <a:rPr lang="en-US" altLang="zh-CN" sz="2800" dirty="0" err="1"/>
              <a:t>movabsq</a:t>
            </a:r>
            <a:r>
              <a:rPr lang="en-US" altLang="zh-CN" sz="2800" dirty="0"/>
              <a:t> $0x0011223344556677, %</a:t>
            </a:r>
            <a:r>
              <a:rPr lang="en-US" altLang="zh-CN" sz="2800" dirty="0" err="1"/>
              <a:t>rax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传送绝对的四字，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=0011223344556677</a:t>
            </a:r>
          </a:p>
          <a:p>
            <a:r>
              <a:rPr lang="en-US" altLang="zh-CN" sz="2800" dirty="0" err="1"/>
              <a:t>movb</a:t>
            </a:r>
            <a:r>
              <a:rPr lang="en-US" altLang="zh-CN" sz="2800" dirty="0"/>
              <a:t> $-1, %al</a:t>
            </a:r>
          </a:p>
          <a:p>
            <a:pPr lvl="1"/>
            <a:r>
              <a:rPr lang="zh-CN" altLang="en-US" sz="2400" dirty="0"/>
              <a:t>传送字节，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=00112233445566FF</a:t>
            </a:r>
          </a:p>
          <a:p>
            <a:r>
              <a:rPr lang="en-US" altLang="zh-CN" sz="2800" dirty="0" err="1"/>
              <a:t>movw</a:t>
            </a:r>
            <a:r>
              <a:rPr lang="en-US" altLang="zh-CN" sz="2800" dirty="0"/>
              <a:t> $-1, %ax</a:t>
            </a:r>
          </a:p>
          <a:p>
            <a:pPr lvl="1"/>
            <a:r>
              <a:rPr lang="zh-CN" altLang="en-US" sz="2400" dirty="0"/>
              <a:t>传送字，   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=001122334455FFFF</a:t>
            </a:r>
          </a:p>
          <a:p>
            <a:r>
              <a:rPr lang="en-US" altLang="zh-CN" sz="2800" dirty="0" err="1"/>
              <a:t>movl</a:t>
            </a:r>
            <a:r>
              <a:rPr lang="en-US" altLang="zh-CN" sz="2800" dirty="0"/>
              <a:t> $-1, %</a:t>
            </a:r>
            <a:r>
              <a:rPr lang="en-US" altLang="zh-CN" sz="2800" dirty="0" err="1"/>
              <a:t>eax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传送双字，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=00000000FFFFFFFF</a:t>
            </a:r>
          </a:p>
          <a:p>
            <a:pPr lvl="1"/>
            <a:r>
              <a:rPr lang="en-US" altLang="zh-CN" sz="2400" dirty="0" err="1"/>
              <a:t>movl</a:t>
            </a:r>
            <a:r>
              <a:rPr lang="zh-CN" altLang="en-US" sz="2400" dirty="0"/>
              <a:t>指令以寄存器作为目的时，会把该寄存器高位</a:t>
            </a:r>
            <a:r>
              <a:rPr lang="en-US" altLang="zh-CN" sz="2400" dirty="0"/>
              <a:t>4</a:t>
            </a:r>
            <a:r>
              <a:rPr lang="zh-CN" altLang="en-US" sz="2400" dirty="0"/>
              <a:t>字节设置为</a:t>
            </a:r>
            <a:r>
              <a:rPr lang="en-US" altLang="zh-CN" sz="2400" dirty="0"/>
              <a:t>0</a:t>
            </a:r>
          </a:p>
          <a:p>
            <a:r>
              <a:rPr lang="en-US" altLang="zh-CN" sz="2800" dirty="0" err="1"/>
              <a:t>movq</a:t>
            </a:r>
            <a:r>
              <a:rPr lang="en-US" altLang="zh-CN" sz="2800" dirty="0"/>
              <a:t> $-1, %</a:t>
            </a:r>
            <a:r>
              <a:rPr lang="en-US" altLang="zh-CN" sz="2800" dirty="0" err="1"/>
              <a:t>rax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传送四字，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=FFFFFFFFFFFFFFFF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A1007E-03CC-47BE-BB50-1386936F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257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AB9834-B316-4CD9-BA24-4010C0ACE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r>
              <a:rPr lang="zh-CN" altLang="en-US" dirty="0"/>
              <a:t>对于下面汇编代码的每一行，根据操作数，确定适当的指令后缀。（例如</a:t>
            </a:r>
            <a:r>
              <a:rPr lang="en-US" altLang="zh-CN" dirty="0" err="1"/>
              <a:t>mov</a:t>
            </a:r>
            <a:r>
              <a:rPr lang="zh-CN" altLang="en-US" dirty="0"/>
              <a:t>可以被重写成</a:t>
            </a:r>
            <a:r>
              <a:rPr lang="en-US" altLang="zh-CN" dirty="0" err="1"/>
              <a:t>movb</a:t>
            </a:r>
            <a:r>
              <a:rPr lang="en-US" altLang="zh-CN" dirty="0"/>
              <a:t>, </a:t>
            </a:r>
            <a:r>
              <a:rPr lang="en-US" altLang="zh-CN" dirty="0" err="1"/>
              <a:t>movw</a:t>
            </a:r>
            <a:r>
              <a:rPr lang="en-US" altLang="zh-CN" dirty="0"/>
              <a:t>, </a:t>
            </a:r>
            <a:r>
              <a:rPr lang="en-US" altLang="zh-CN" dirty="0" err="1"/>
              <a:t>movl</a:t>
            </a:r>
            <a:r>
              <a:rPr lang="zh-CN" altLang="en-US" dirty="0"/>
              <a:t>或者</a:t>
            </a:r>
            <a:r>
              <a:rPr lang="en-US" altLang="zh-CN" dirty="0" err="1"/>
              <a:t>movq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%</a:t>
            </a:r>
            <a:r>
              <a:rPr lang="en-US" altLang="zh-CN" dirty="0" err="1"/>
              <a:t>eax</a:t>
            </a:r>
            <a:r>
              <a:rPr lang="en-US" altLang="zh-CN" dirty="0"/>
              <a:t>, (%</a:t>
            </a:r>
            <a:r>
              <a:rPr lang="en-US" altLang="zh-CN" dirty="0" err="1"/>
              <a:t>rsp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(%</a:t>
            </a:r>
            <a:r>
              <a:rPr lang="en-US" altLang="zh-CN" dirty="0" err="1"/>
              <a:t>rax</a:t>
            </a:r>
            <a:r>
              <a:rPr lang="en-US" altLang="zh-CN" dirty="0"/>
              <a:t>), %dx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$0xFF, %</a:t>
            </a:r>
            <a:r>
              <a:rPr lang="en-US" altLang="zh-CN" dirty="0" err="1"/>
              <a:t>bl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(%rsp,%rdx,4), %dl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(%</a:t>
            </a:r>
            <a:r>
              <a:rPr lang="en-US" altLang="zh-CN" dirty="0" err="1"/>
              <a:t>rdx</a:t>
            </a:r>
            <a:r>
              <a:rPr lang="en-US" altLang="zh-CN" dirty="0"/>
              <a:t>),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%dx, 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C1D1CF-5708-4062-8C91-4F4505BF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89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AB9834-B316-4CD9-BA24-4010C0ACE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r>
              <a:rPr lang="zh-CN" altLang="en-US" dirty="0"/>
              <a:t>对于下面汇编代码的每一行，根据操作数，确定适当的指令后缀。（例如</a:t>
            </a:r>
            <a:r>
              <a:rPr lang="en-US" altLang="zh-CN" dirty="0" err="1"/>
              <a:t>mov</a:t>
            </a:r>
            <a:r>
              <a:rPr lang="zh-CN" altLang="en-US" dirty="0"/>
              <a:t>可以被重写成</a:t>
            </a:r>
            <a:r>
              <a:rPr lang="en-US" altLang="zh-CN" dirty="0" err="1"/>
              <a:t>movb</a:t>
            </a:r>
            <a:r>
              <a:rPr lang="en-US" altLang="zh-CN" dirty="0"/>
              <a:t>, </a:t>
            </a:r>
            <a:r>
              <a:rPr lang="en-US" altLang="zh-CN" dirty="0" err="1"/>
              <a:t>movw</a:t>
            </a:r>
            <a:r>
              <a:rPr lang="en-US" altLang="zh-CN" dirty="0"/>
              <a:t>, </a:t>
            </a:r>
            <a:r>
              <a:rPr lang="en-US" altLang="zh-CN" dirty="0" err="1"/>
              <a:t>movl</a:t>
            </a:r>
            <a:r>
              <a:rPr lang="zh-CN" altLang="en-US" dirty="0"/>
              <a:t>或者</a:t>
            </a:r>
            <a:r>
              <a:rPr lang="en-US" altLang="zh-CN" dirty="0" err="1"/>
              <a:t>movq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l</a:t>
            </a:r>
            <a:r>
              <a:rPr lang="en-US" altLang="zh-CN" dirty="0"/>
              <a:t>  %</a:t>
            </a:r>
            <a:r>
              <a:rPr lang="en-US" altLang="zh-CN" dirty="0" err="1"/>
              <a:t>eax</a:t>
            </a:r>
            <a:r>
              <a:rPr lang="en-US" altLang="zh-CN" dirty="0"/>
              <a:t>, (%</a:t>
            </a:r>
            <a:r>
              <a:rPr lang="en-US" altLang="zh-CN" dirty="0" err="1"/>
              <a:t>rsp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w</a:t>
            </a:r>
            <a:r>
              <a:rPr lang="en-US" altLang="zh-CN" dirty="0"/>
              <a:t>  (%</a:t>
            </a:r>
            <a:r>
              <a:rPr lang="en-US" altLang="zh-CN" dirty="0" err="1"/>
              <a:t>rax</a:t>
            </a:r>
            <a:r>
              <a:rPr lang="en-US" altLang="zh-CN" dirty="0"/>
              <a:t>), %dx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b</a:t>
            </a:r>
            <a:r>
              <a:rPr lang="en-US" altLang="zh-CN" dirty="0"/>
              <a:t>  $0xFF, %</a:t>
            </a:r>
            <a:r>
              <a:rPr lang="en-US" altLang="zh-CN" dirty="0" err="1"/>
              <a:t>bl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b</a:t>
            </a:r>
            <a:r>
              <a:rPr lang="en-US" altLang="zh-CN" dirty="0"/>
              <a:t>  (%rsp,%rdx,4), %dl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q</a:t>
            </a:r>
            <a:r>
              <a:rPr lang="en-US" altLang="zh-CN" dirty="0"/>
              <a:t>  (%</a:t>
            </a:r>
            <a:r>
              <a:rPr lang="en-US" altLang="zh-CN" dirty="0" err="1"/>
              <a:t>rdx</a:t>
            </a:r>
            <a:r>
              <a:rPr lang="en-US" altLang="zh-CN" dirty="0"/>
              <a:t>),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w</a:t>
            </a:r>
            <a:r>
              <a:rPr lang="en-US" altLang="zh-CN" dirty="0"/>
              <a:t>  %dx, 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C1D1CF-5708-4062-8C91-4F4505BF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4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69912"/>
            <a:ext cx="8229600" cy="573088"/>
          </a:xfrm>
        </p:spPr>
        <p:txBody>
          <a:bodyPr/>
          <a:lstStyle/>
          <a:p>
            <a:r>
              <a:rPr lang="en-US" dirty="0"/>
              <a:t>Intel x86 </a:t>
            </a:r>
            <a:r>
              <a:rPr lang="zh-CN" altLang="en-US" dirty="0"/>
              <a:t>进化</a:t>
            </a:r>
            <a:r>
              <a:rPr lang="en-US" dirty="0"/>
              <a:t>: </a:t>
            </a:r>
            <a:r>
              <a:rPr lang="zh-CN" altLang="en-US" dirty="0"/>
              <a:t>里程碑</a:t>
            </a:r>
            <a:endParaRPr lang="en-US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182688"/>
            <a:ext cx="10942320" cy="5105400"/>
          </a:xfrm>
        </p:spPr>
        <p:txBody>
          <a:bodyPr/>
          <a:lstStyle/>
          <a:p>
            <a:pPr marL="223838" indent="-223838" defTabSz="895350">
              <a:buNone/>
              <a:tabLst>
                <a:tab pos="2055813" algn="l"/>
                <a:tab pos="3884613" algn="l"/>
                <a:tab pos="5946775" algn="l"/>
              </a:tabLst>
            </a:pPr>
            <a:r>
              <a:rPr lang="en-US" sz="2400" i="1" dirty="0">
                <a:solidFill>
                  <a:srgbClr val="C00000"/>
                </a:solidFill>
              </a:rPr>
              <a:t>	Name	Date	Transistors	MHz</a:t>
            </a:r>
          </a:p>
          <a:p>
            <a:pPr marL="223838" indent="-223838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sz="2400" dirty="0"/>
              <a:t>8086	1978	29K	5-10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zh-CN" altLang="en-US" sz="2000" dirty="0"/>
              <a:t>第一个</a:t>
            </a:r>
            <a:r>
              <a:rPr lang="en-US" sz="2000" dirty="0"/>
              <a:t> 16-bit Intel </a:t>
            </a:r>
            <a:r>
              <a:rPr lang="zh-CN" altLang="en-US" sz="2000" dirty="0"/>
              <a:t>处理器，用于 </a:t>
            </a:r>
            <a:r>
              <a:rPr lang="en-US" sz="2000" dirty="0"/>
              <a:t>IBM PC &amp; DOS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sz="2000" dirty="0"/>
              <a:t>1MB </a:t>
            </a:r>
            <a:r>
              <a:rPr lang="zh-CN" altLang="en-US" sz="2000" dirty="0"/>
              <a:t>地址空间</a:t>
            </a:r>
            <a:endParaRPr lang="en-US" sz="2000" dirty="0"/>
          </a:p>
          <a:p>
            <a:pPr marL="223838" indent="-223838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sz="2400" dirty="0"/>
              <a:t>386	1985	275K	16-33	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zh-CN" altLang="en-US" sz="2000" dirty="0"/>
              <a:t>第一个 </a:t>
            </a:r>
            <a:r>
              <a:rPr lang="en-US" sz="2000" dirty="0"/>
              <a:t>32 bit Intel </a:t>
            </a:r>
            <a:r>
              <a:rPr lang="zh-CN" altLang="en-US" sz="2000" dirty="0"/>
              <a:t>处理器</a:t>
            </a:r>
            <a:r>
              <a:rPr lang="en-US" sz="2000" dirty="0"/>
              <a:t> , </a:t>
            </a:r>
            <a:r>
              <a:rPr lang="zh-CN" altLang="en-US" sz="2000" dirty="0"/>
              <a:t>被称为</a:t>
            </a:r>
            <a:r>
              <a:rPr lang="en-US" sz="2000" dirty="0"/>
              <a:t> IA32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zh-CN" altLang="en-US" sz="2000" dirty="0"/>
              <a:t>增加</a:t>
            </a:r>
            <a:r>
              <a:rPr lang="en-US" sz="2000" dirty="0"/>
              <a:t> “</a:t>
            </a:r>
            <a:r>
              <a:rPr lang="zh-CN" altLang="en-US" sz="2000" dirty="0"/>
              <a:t>平坦寻址模式</a:t>
            </a:r>
            <a:r>
              <a:rPr lang="en-US" sz="2000" dirty="0"/>
              <a:t>”, </a:t>
            </a:r>
            <a:r>
              <a:rPr lang="zh-CN" altLang="en-US" sz="2000" dirty="0"/>
              <a:t>全面支持 </a:t>
            </a:r>
            <a:r>
              <a:rPr lang="en-US" sz="2000" dirty="0"/>
              <a:t>Unix</a:t>
            </a:r>
          </a:p>
          <a:p>
            <a:pPr marL="160338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sz="2400" dirty="0"/>
              <a:t>Pentium 4E	2004	125M	2800-3800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zh-CN" altLang="en-US" sz="2000" dirty="0"/>
              <a:t>第一个 </a:t>
            </a:r>
            <a:r>
              <a:rPr lang="en-US" sz="2000" dirty="0"/>
              <a:t>64-bit Intel x86 </a:t>
            </a:r>
            <a:r>
              <a:rPr lang="zh-CN" altLang="en-US" sz="2000" dirty="0"/>
              <a:t>处理器</a:t>
            </a:r>
            <a:r>
              <a:rPr lang="en-US" sz="2000" dirty="0"/>
              <a:t>, </a:t>
            </a:r>
            <a:r>
              <a:rPr lang="zh-CN" altLang="en-US" sz="2000" dirty="0"/>
              <a:t>被称为</a:t>
            </a:r>
            <a:r>
              <a:rPr lang="en-US" sz="2000" dirty="0"/>
              <a:t> x86-64</a:t>
            </a:r>
          </a:p>
          <a:p>
            <a:pPr marL="160338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sz="2400" dirty="0"/>
              <a:t>Core 2	2006	291M	1060-3500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zh-CN" altLang="en-US" sz="2000" dirty="0"/>
              <a:t>第一个多核</a:t>
            </a:r>
            <a:r>
              <a:rPr lang="en-US" sz="2000" dirty="0"/>
              <a:t> Intel </a:t>
            </a:r>
            <a:r>
              <a:rPr lang="zh-CN" altLang="en-US" sz="2000" dirty="0"/>
              <a:t>处理器</a:t>
            </a:r>
            <a:endParaRPr lang="en-US" sz="2000" dirty="0"/>
          </a:p>
          <a:p>
            <a:pPr marL="160338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sz="2400" dirty="0"/>
              <a:t>Core i7	2008	731M	1700-3900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zh-CN" altLang="en-US" sz="2000" dirty="0"/>
              <a:t>四核处理器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930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AB9834-B316-4CD9-BA24-4010C0ACE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sz="2800" dirty="0" err="1"/>
              <a:t>movabsq</a:t>
            </a:r>
            <a:r>
              <a:rPr lang="en-US" altLang="zh-CN" sz="2800" dirty="0"/>
              <a:t> $0x0011223344556677,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=0011223344556677 </a:t>
            </a:r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$0xAA, %dl            </a:t>
            </a:r>
            <a:r>
              <a:rPr lang="en-US" altLang="zh-CN" sz="2800" dirty="0">
                <a:solidFill>
                  <a:srgbClr val="0070C0"/>
                </a:solidFill>
              </a:rPr>
              <a:t>%dl=AA</a:t>
            </a:r>
          </a:p>
          <a:p>
            <a:pPr marL="0" indent="0">
              <a:buNone/>
            </a:pPr>
            <a:r>
              <a:rPr lang="zh-CN" altLang="en-US" sz="2800" dirty="0"/>
              <a:t>分别求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%dl, %al             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=00112233445566AA</a:t>
            </a:r>
          </a:p>
          <a:p>
            <a:pPr marL="0" indent="0">
              <a:buNone/>
            </a:pPr>
            <a:r>
              <a:rPr lang="en-US" altLang="zh-CN" sz="2800" dirty="0" err="1"/>
              <a:t>movsbq</a:t>
            </a:r>
            <a:r>
              <a:rPr lang="en-US" altLang="zh-CN" sz="2800" dirty="0"/>
              <a:t> %dl,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       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=FFFFFFFFFFFFFFAA </a:t>
            </a:r>
          </a:p>
          <a:p>
            <a:pPr marL="0" indent="0">
              <a:buNone/>
            </a:pPr>
            <a:r>
              <a:rPr lang="en-US" altLang="zh-CN" sz="2800" dirty="0" err="1"/>
              <a:t>movzbq</a:t>
            </a:r>
            <a:r>
              <a:rPr lang="en-US" altLang="zh-CN" sz="2800" dirty="0"/>
              <a:t> %dl,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       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=00000000000000AA 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C1D1CF-5708-4062-8C91-4F4505BF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172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AB9834-B316-4CD9-BA24-4010C0ACE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sz="2800" dirty="0"/>
              <a:t>当我们调用汇编器的时候，下面代码的每一行都会产生一个错误消息，解释每一行都是哪里出了错</a:t>
            </a: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sz="2800" dirty="0" err="1">
                <a:solidFill>
                  <a:srgbClr val="0070C0"/>
                </a:solidFill>
              </a:rPr>
              <a:t>movb</a:t>
            </a:r>
            <a:r>
              <a:rPr lang="en-US" altLang="zh-CN" sz="2800" dirty="0">
                <a:solidFill>
                  <a:srgbClr val="0070C0"/>
                </a:solidFill>
              </a:rPr>
              <a:t> $0xF, (%</a:t>
            </a:r>
            <a:r>
              <a:rPr lang="en-US" altLang="zh-CN" sz="2800" dirty="0" err="1">
                <a:solidFill>
                  <a:srgbClr val="0070C0"/>
                </a:solidFill>
              </a:rPr>
              <a:t>ebx</a:t>
            </a:r>
            <a:r>
              <a:rPr lang="en-US" altLang="zh-CN" sz="2800" dirty="0">
                <a:solidFill>
                  <a:srgbClr val="0070C0"/>
                </a:solidFill>
              </a:rPr>
              <a:t>) </a:t>
            </a:r>
          </a:p>
          <a:p>
            <a:pPr marL="0" indent="0">
              <a:buNone/>
            </a:pPr>
            <a:r>
              <a:rPr lang="en-US" altLang="zh-CN" sz="2800" dirty="0" err="1"/>
              <a:t>movl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, (%</a:t>
            </a:r>
            <a:r>
              <a:rPr lang="en-US" altLang="zh-CN" sz="2800" dirty="0" err="1"/>
              <a:t>rsp</a:t>
            </a:r>
            <a:r>
              <a:rPr lang="en-US" altLang="zh-CN" sz="2800" dirty="0"/>
              <a:t>)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movw</a:t>
            </a:r>
            <a:r>
              <a:rPr lang="en-US" altLang="zh-CN" sz="2800" dirty="0"/>
              <a:t> (%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), 4(%</a:t>
            </a:r>
            <a:r>
              <a:rPr lang="en-US" altLang="zh-CN" sz="2800" dirty="0" err="1"/>
              <a:t>rsp</a:t>
            </a:r>
            <a:r>
              <a:rPr lang="en-US" altLang="zh-CN" sz="2800" dirty="0"/>
              <a:t>) </a:t>
            </a:r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%al, %</a:t>
            </a:r>
            <a:r>
              <a:rPr lang="en-US" altLang="zh-CN" sz="2800" dirty="0" err="1"/>
              <a:t>sl</a:t>
            </a:r>
            <a:r>
              <a:rPr lang="en-US" altLang="zh-CN" sz="2800" dirty="0"/>
              <a:t>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movq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, $0x123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movl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eax</a:t>
            </a:r>
            <a:r>
              <a:rPr lang="en-US" altLang="zh-CN" sz="2800" dirty="0"/>
              <a:t>, %</a:t>
            </a:r>
            <a:r>
              <a:rPr lang="en-US" altLang="zh-CN" sz="2800" dirty="0" err="1"/>
              <a:t>rdx</a:t>
            </a:r>
            <a:r>
              <a:rPr lang="en-US" altLang="zh-CN" sz="2800" dirty="0"/>
              <a:t>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si</a:t>
            </a:r>
            <a:r>
              <a:rPr lang="en-US" altLang="zh-CN" sz="2800" dirty="0"/>
              <a:t>, 8(%</a:t>
            </a:r>
            <a:r>
              <a:rPr lang="en-US" altLang="zh-CN" sz="2800" dirty="0" err="1"/>
              <a:t>rbp</a:t>
            </a:r>
            <a:r>
              <a:rPr lang="en-US" altLang="zh-CN" sz="2800" dirty="0"/>
              <a:t>)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C1D1CF-5708-4062-8C91-4F4505BF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3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873760"/>
            <a:ext cx="7658100" cy="573088"/>
          </a:xfrm>
        </p:spPr>
        <p:txBody>
          <a:bodyPr/>
          <a:lstStyle/>
          <a:p>
            <a:r>
              <a:rPr lang="zh-CN" altLang="en-US" dirty="0"/>
              <a:t>数据传送示例</a:t>
            </a:r>
            <a:endParaRPr lang="en-US" dirty="0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676400" y="2169160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void swap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 (long *</a:t>
            </a:r>
            <a:r>
              <a:rPr lang="en-US" dirty="0" err="1">
                <a:latin typeface="Courier New" pitchFamily="49" charset="0"/>
              </a:rPr>
              <a:t>xp</a:t>
            </a:r>
            <a:r>
              <a:rPr lang="en-US" dirty="0">
                <a:latin typeface="Courier New" pitchFamily="49" charset="0"/>
              </a:rPr>
              <a:t>, long *</a:t>
            </a:r>
            <a:r>
              <a:rPr lang="en-US" dirty="0" err="1">
                <a:latin typeface="Courier New" pitchFamily="49" charset="0"/>
              </a:rPr>
              <a:t>yp</a:t>
            </a:r>
            <a:r>
              <a:rPr lang="en-US" dirty="0">
                <a:latin typeface="Courier New" pitchFamily="49" charset="0"/>
              </a:rPr>
              <a:t>) 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{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long t0 = *</a:t>
            </a:r>
            <a:r>
              <a:rPr lang="en-US" dirty="0" err="1">
                <a:latin typeface="Courier New" pitchFamily="49" charset="0"/>
              </a:rPr>
              <a:t>xp</a:t>
            </a:r>
            <a:r>
              <a:rPr lang="en-US" dirty="0">
                <a:latin typeface="Courier New" pitchFamily="49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long t1 = *</a:t>
            </a:r>
            <a:r>
              <a:rPr lang="en-US" dirty="0" err="1">
                <a:latin typeface="Courier New" pitchFamily="49" charset="0"/>
              </a:rPr>
              <a:t>yp</a:t>
            </a:r>
            <a:r>
              <a:rPr lang="en-US" dirty="0">
                <a:latin typeface="Courier New" pitchFamily="49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*</a:t>
            </a:r>
            <a:r>
              <a:rPr lang="en-US" dirty="0" err="1">
                <a:latin typeface="Courier New" pitchFamily="49" charset="0"/>
              </a:rPr>
              <a:t>xp</a:t>
            </a:r>
            <a:r>
              <a:rPr lang="en-US" dirty="0">
                <a:latin typeface="Courier New" pitchFamily="49" charset="0"/>
              </a:rPr>
              <a:t> = t1;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*</a:t>
            </a:r>
            <a:r>
              <a:rPr lang="en-US" dirty="0" err="1">
                <a:latin typeface="Courier New" pitchFamily="49" charset="0"/>
              </a:rPr>
              <a:t>yp</a:t>
            </a:r>
            <a:r>
              <a:rPr lang="en-US" dirty="0">
                <a:latin typeface="Courier New" pitchFamily="49" charset="0"/>
              </a:rPr>
              <a:t> = t0;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}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19800" y="2723158"/>
            <a:ext cx="41910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ro-RO" dirty="0">
                <a:latin typeface="Courier New" pitchFamily="49" charset="0"/>
              </a:rPr>
              <a:t> movq    (%rdi), %rax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(%rsi), %rdx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%rdx, (%rdi)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%rax, (%rsi)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ret</a:t>
            </a:r>
            <a:endParaRPr 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22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855822" y="1780988"/>
            <a:ext cx="1752600" cy="1752600"/>
            <a:chOff x="9111129" y="1790700"/>
            <a:chExt cx="1752600" cy="1752600"/>
          </a:xfrm>
        </p:grpSpPr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rsi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rax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itchFamily="49" charset="0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itchFamily="49" charset="0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itchFamily="49" charset="0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itchFamily="49" charset="0"/>
              </a:endParaRPr>
            </a:p>
          </p:txBody>
        </p:sp>
      </p:grp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507907"/>
            <a:ext cx="6375400" cy="573088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1828800" y="1295400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void swap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 (long *</a:t>
            </a:r>
            <a:r>
              <a:rPr lang="en-US" dirty="0" err="1">
                <a:latin typeface="Courier New" pitchFamily="49" charset="0"/>
              </a:rPr>
              <a:t>xp</a:t>
            </a:r>
            <a:r>
              <a:rPr lang="en-US" dirty="0">
                <a:latin typeface="Courier New" pitchFamily="49" charset="0"/>
              </a:rPr>
              <a:t>, long *</a:t>
            </a:r>
            <a:r>
              <a:rPr lang="en-US" dirty="0" err="1">
                <a:latin typeface="Courier New" pitchFamily="49" charset="0"/>
              </a:rPr>
              <a:t>yp</a:t>
            </a:r>
            <a:r>
              <a:rPr lang="en-US" dirty="0">
                <a:latin typeface="Courier New" pitchFamily="49" charset="0"/>
              </a:rPr>
              <a:t>) 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{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long t0 = *</a:t>
            </a:r>
            <a:r>
              <a:rPr lang="en-US" dirty="0" err="1">
                <a:latin typeface="Courier New" pitchFamily="49" charset="0"/>
              </a:rPr>
              <a:t>xp</a:t>
            </a:r>
            <a:r>
              <a:rPr lang="en-US" dirty="0">
                <a:latin typeface="Courier New" pitchFamily="49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long t1 = *</a:t>
            </a:r>
            <a:r>
              <a:rPr lang="en-US" dirty="0" err="1">
                <a:latin typeface="Courier New" pitchFamily="49" charset="0"/>
              </a:rPr>
              <a:t>yp</a:t>
            </a:r>
            <a:r>
              <a:rPr lang="en-US" dirty="0">
                <a:latin typeface="Courier New" pitchFamily="49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*</a:t>
            </a:r>
            <a:r>
              <a:rPr lang="en-US" dirty="0" err="1">
                <a:latin typeface="Courier New" pitchFamily="49" charset="0"/>
              </a:rPr>
              <a:t>xp</a:t>
            </a:r>
            <a:r>
              <a:rPr lang="en-US" dirty="0">
                <a:latin typeface="Courier New" pitchFamily="49" charset="0"/>
              </a:rPr>
              <a:t> = t1;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*</a:t>
            </a:r>
            <a:r>
              <a:rPr lang="en-US" dirty="0" err="1">
                <a:latin typeface="Courier New" pitchFamily="49" charset="0"/>
              </a:rPr>
              <a:t>yp</a:t>
            </a:r>
            <a:r>
              <a:rPr lang="en-US" dirty="0">
                <a:latin typeface="Courier New" pitchFamily="49" charset="0"/>
              </a:rPr>
              <a:t> = t0;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}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8614371" y="833736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Memory</a:t>
            </a: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2057400" y="4114800"/>
            <a:ext cx="2438400" cy="167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alibri" pitchFamily="34" charset="0"/>
              </a:rPr>
              <a:t>Register	Value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xp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yp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t0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itchFamily="49" charset="0"/>
              </a:rPr>
              <a:t>%</a:t>
            </a:r>
            <a:r>
              <a:rPr lang="en-US" dirty="0" err="1">
                <a:latin typeface="Courier New" pitchFamily="49" charset="0"/>
              </a:rPr>
              <a:t>rdx</a:t>
            </a:r>
            <a:r>
              <a:rPr lang="en-US" dirty="0">
                <a:latin typeface="Courier New" pitchFamily="49" charset="0"/>
              </a:rPr>
              <a:t>	t1</a:t>
            </a: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4572000" y="480060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ro-RO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ret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6040400" y="1219201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Registers</a:t>
            </a:r>
          </a:p>
        </p:txBody>
      </p:sp>
      <p:cxnSp>
        <p:nvCxnSpPr>
          <p:cNvPr id="3" name="Straight Arrow Connector 2"/>
          <p:cNvCxnSpPr>
            <a:endCxn id="34" idx="1"/>
          </p:cNvCxnSpPr>
          <p:nvPr/>
        </p:nvCxnSpPr>
        <p:spPr bwMode="auto">
          <a:xfrm flipV="1">
            <a:off x="7239000" y="1647176"/>
            <a:ext cx="1466178" cy="334025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239001" y="2438400"/>
            <a:ext cx="1451237" cy="685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7162800" y="190500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162800" y="236220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05178" y="1456675"/>
            <a:ext cx="1066800" cy="1905000"/>
            <a:chOff x="7181178" y="1456675"/>
            <a:chExt cx="1066800" cy="1905000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7181178" y="1456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7181178" y="1837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7181178" y="2218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7181178" y="2599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7181178" y="2980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854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0960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966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347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28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09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490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189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rsi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rax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itchFamily="49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55712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3743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Memory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1960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ro-RO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ret</a:t>
            </a:r>
            <a:endParaRPr lang="en-US" dirty="0">
              <a:latin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00" y="1718846"/>
            <a:ext cx="1219200" cy="2190764"/>
            <a:chOff x="6096000" y="1414046"/>
            <a:chExt cx="1219200" cy="2190764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52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8072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2037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418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99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80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61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9003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rsi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rax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solidFill>
                    <a:srgbClr val="FF0000"/>
                  </a:solidFill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62824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40855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53" idx="1"/>
            <a:endCxn id="71" idx="3"/>
          </p:cNvCxnSpPr>
          <p:nvPr/>
        </p:nvCxnSpPr>
        <p:spPr bwMode="auto">
          <a:xfrm flipH="1">
            <a:off x="4387424" y="2228130"/>
            <a:ext cx="2089577" cy="1066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9072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ro-RO" dirty="0">
                <a:latin typeface="Courier New" pitchFamily="49" charset="0"/>
              </a:rPr>
              <a:t> </a:t>
            </a:r>
            <a:r>
              <a:rPr lang="ro-RO" dirty="0">
                <a:solidFill>
                  <a:srgbClr val="FF0000"/>
                </a:solidFill>
                <a:latin typeface="Courier New" pitchFamily="49" charset="0"/>
              </a:rPr>
              <a:t>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ret</a:t>
            </a:r>
            <a:endParaRPr lang="en-US" dirty="0">
              <a:latin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0" y="1789966"/>
            <a:ext cx="1219200" cy="2190764"/>
            <a:chOff x="6096000" y="1414046"/>
            <a:chExt cx="1219200" cy="2190764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3116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7056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2027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408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89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70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51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7987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rsi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rax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solidFill>
                    <a:srgbClr val="FF0000"/>
                  </a:solidFill>
                  <a:latin typeface="Courier New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61808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9839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58" idx="1"/>
            <a:endCxn id="72" idx="3"/>
          </p:cNvCxnSpPr>
          <p:nvPr/>
        </p:nvCxnSpPr>
        <p:spPr bwMode="auto">
          <a:xfrm flipH="1">
            <a:off x="4387424" y="3741970"/>
            <a:ext cx="2089577" cy="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8056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ro-RO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</a:t>
            </a:r>
            <a:r>
              <a:rPr lang="ro-RO" dirty="0">
                <a:solidFill>
                  <a:srgbClr val="FF0000"/>
                </a:solidFill>
                <a:latin typeface="Courier New" pitchFamily="49" charset="0"/>
              </a:rPr>
              <a:t>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ret</a:t>
            </a:r>
            <a:endParaRPr lang="en-US" dirty="0">
              <a:latin typeface="Courier New" pitchFamily="49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620000" y="1779806"/>
            <a:ext cx="1219200" cy="2190764"/>
            <a:chOff x="6096000" y="1414046"/>
            <a:chExt cx="1219200" cy="2190764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6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7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723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1976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976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456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357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38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19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00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2907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rsi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rax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56728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4759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72" idx="3"/>
            <a:endCxn id="53" idx="1"/>
          </p:cNvCxnSpPr>
          <p:nvPr/>
        </p:nvCxnSpPr>
        <p:spPr bwMode="auto">
          <a:xfrm flipV="1">
            <a:off x="4387424" y="2167170"/>
            <a:ext cx="2089577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2976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ro-RO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</a:t>
            </a:r>
            <a:r>
              <a:rPr lang="ro-RO" dirty="0">
                <a:solidFill>
                  <a:srgbClr val="FF0000"/>
                </a:solidFill>
                <a:latin typeface="Courier New" pitchFamily="49" charset="0"/>
              </a:rPr>
              <a:t>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ret</a:t>
            </a:r>
            <a:endParaRPr lang="en-US" dirty="0">
              <a:latin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0" y="1729006"/>
            <a:ext cx="1219200" cy="2190764"/>
            <a:chOff x="6096000" y="1414046"/>
            <a:chExt cx="1219200" cy="2190764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001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6040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2017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456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398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79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60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41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123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697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rsi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rax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%</a:t>
              </a:r>
              <a:r>
                <a:rPr lang="en-US" dirty="0" err="1">
                  <a:latin typeface="Courier New" pitchFamily="49" charset="0"/>
                </a:rPr>
                <a:t>rdx</a:t>
              </a:r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60792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8823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71" idx="3"/>
          </p:cNvCxnSpPr>
          <p:nvPr/>
        </p:nvCxnSpPr>
        <p:spPr bwMode="auto">
          <a:xfrm>
            <a:off x="4387423" y="3274610"/>
            <a:ext cx="2074636" cy="4191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7040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ro-RO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</a:t>
            </a:r>
            <a:r>
              <a:rPr lang="ro-RO" dirty="0">
                <a:solidFill>
                  <a:srgbClr val="FF0000"/>
                </a:solidFill>
                <a:latin typeface="Courier New" pitchFamily="49" charset="0"/>
              </a:rPr>
              <a:t>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dirty="0">
                <a:latin typeface="Courier New" pitchFamily="49" charset="0"/>
              </a:rPr>
              <a:t>   ret</a:t>
            </a:r>
            <a:endParaRPr lang="en-US" dirty="0">
              <a:latin typeface="Courier New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620000" y="1769646"/>
            <a:ext cx="1219200" cy="2190764"/>
            <a:chOff x="6096000" y="1414046"/>
            <a:chExt cx="1219200" cy="2190764"/>
          </a:xfrm>
        </p:grpSpPr>
        <p:sp>
          <p:nvSpPr>
            <p:cNvPr id="2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704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x86-64 </a:t>
            </a:r>
            <a:r>
              <a:rPr lang="zh-CN" altLang="en-US" dirty="0"/>
              <a:t>栈</a:t>
            </a:r>
            <a:endParaRPr lang="en-US" dirty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28321" y="1397000"/>
            <a:ext cx="5834379" cy="4238626"/>
          </a:xfrm>
          <a:ln/>
        </p:spPr>
        <p:txBody>
          <a:bodyPr/>
          <a:lstStyle/>
          <a:p>
            <a:r>
              <a:rPr lang="zh-CN" altLang="en-US" dirty="0"/>
              <a:t>后进先出</a:t>
            </a:r>
            <a:endParaRPr lang="en-US" dirty="0"/>
          </a:p>
          <a:p>
            <a:r>
              <a:rPr lang="zh-CN" altLang="en-US" dirty="0"/>
              <a:t>向低地址增长</a:t>
            </a:r>
            <a:endParaRPr lang="en-US" dirty="0"/>
          </a:p>
          <a:p>
            <a:endParaRPr lang="en-US" dirty="0"/>
          </a:p>
          <a:p>
            <a:r>
              <a:rPr lang="zh-CN" altLang="en-US" dirty="0">
                <a:latin typeface="Courier New Bold" charset="0"/>
                <a:cs typeface="Courier New Bold" charset="0"/>
                <a:sym typeface="Courier New Bold" charset="0"/>
              </a:rPr>
              <a:t>寄存器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</a:t>
            </a:r>
            <a:r>
              <a:rPr lang="zh-CN" altLang="en-US" dirty="0"/>
              <a:t>储存了最低的栈地址</a:t>
            </a:r>
            <a:endParaRPr lang="en-US" dirty="0"/>
          </a:p>
          <a:p>
            <a:pPr marL="552450" lvl="1"/>
            <a:r>
              <a:rPr lang="zh-CN" altLang="en-US" dirty="0"/>
              <a:t>栈顶的元素</a:t>
            </a:r>
            <a:endParaRPr lang="en-US" dirty="0"/>
          </a:p>
        </p:txBody>
      </p:sp>
      <p:grpSp>
        <p:nvGrpSpPr>
          <p:cNvPr id="41989" name="Group 5"/>
          <p:cNvGrpSpPr>
            <a:grpSpLocks/>
          </p:cNvGrpSpPr>
          <p:nvPr/>
        </p:nvGrpSpPr>
        <p:grpSpPr bwMode="auto">
          <a:xfrm>
            <a:off x="5257800" y="1066801"/>
            <a:ext cx="6559550" cy="5013325"/>
            <a:chOff x="0" y="0"/>
            <a:chExt cx="4131" cy="3158"/>
          </a:xfrm>
        </p:grpSpPr>
        <p:sp>
          <p:nvSpPr>
            <p:cNvPr id="41990" name="Line 6"/>
            <p:cNvSpPr>
              <a:spLocks noChangeShapeType="1"/>
            </p:cNvSpPr>
            <p:nvPr/>
          </p:nvSpPr>
          <p:spPr bwMode="auto">
            <a:xfrm>
              <a:off x="1679" y="2496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1" name="Rectangle 7"/>
            <p:cNvSpPr>
              <a:spLocks/>
            </p:cNvSpPr>
            <p:nvPr/>
          </p:nvSpPr>
          <p:spPr bwMode="auto">
            <a:xfrm>
              <a:off x="0" y="2350"/>
              <a:ext cx="1659" cy="28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1992" name="Rectangle 8"/>
            <p:cNvSpPr>
              <a:spLocks/>
            </p:cNvSpPr>
            <p:nvPr/>
          </p:nvSpPr>
          <p:spPr bwMode="auto">
            <a:xfrm>
              <a:off x="2073" y="576"/>
              <a:ext cx="822" cy="2016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3418" y="1824"/>
              <a:ext cx="0" cy="86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4" name="Rectangle 10"/>
            <p:cNvSpPr>
              <a:spLocks/>
            </p:cNvSpPr>
            <p:nvPr/>
          </p:nvSpPr>
          <p:spPr bwMode="auto">
            <a:xfrm>
              <a:off x="3477" y="1918"/>
              <a:ext cx="512" cy="5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Stack Grows</a:t>
              </a:r>
              <a:endParaRPr lang="en-US" dirty="0">
                <a:latin typeface="Arial Narrow" charset="0"/>
                <a:ea typeface="Lucida Grande" charset="0"/>
                <a:cs typeface="Lucida Grande" charset="0"/>
                <a:sym typeface="Arial Narrow" charset="0"/>
              </a:endParaRPr>
            </a:p>
            <a:p>
              <a:r>
                <a:rPr lang="en-US" dirty="0"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Down</a:t>
              </a:r>
            </a:p>
          </p:txBody>
        </p:sp>
        <p:sp>
          <p:nvSpPr>
            <p:cNvPr id="41995" name="Line 11"/>
            <p:cNvSpPr>
              <a:spLocks noChangeShapeType="1"/>
            </p:cNvSpPr>
            <p:nvPr/>
          </p:nvSpPr>
          <p:spPr bwMode="auto">
            <a:xfrm rot="10800000" flipH="1">
              <a:off x="3418" y="432"/>
              <a:ext cx="0" cy="912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6" name="Rectangle 12"/>
            <p:cNvSpPr>
              <a:spLocks/>
            </p:cNvSpPr>
            <p:nvPr/>
          </p:nvSpPr>
          <p:spPr bwMode="auto">
            <a:xfrm>
              <a:off x="3480" y="690"/>
              <a:ext cx="651" cy="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Increasing</a:t>
              </a:r>
              <a:endParaRPr lang="en-US">
                <a:latin typeface="Arial Narrow" charset="0"/>
                <a:ea typeface="Lucida Grande" charset="0"/>
                <a:cs typeface="Lucida Grande" charset="0"/>
                <a:sym typeface="Arial Narrow" charset="0"/>
              </a:endParaRPr>
            </a:p>
            <a:p>
              <a:r>
                <a:rPr lang="en-US"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Addresses</a:t>
              </a:r>
            </a:p>
          </p:txBody>
        </p:sp>
        <p:sp>
          <p:nvSpPr>
            <p:cNvPr id="41997" name="Rectangle 13"/>
            <p:cNvSpPr>
              <a:spLocks/>
            </p:cNvSpPr>
            <p:nvPr/>
          </p:nvSpPr>
          <p:spPr bwMode="auto">
            <a:xfrm>
              <a:off x="1994" y="2878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</a:p>
          </p:txBody>
        </p:sp>
        <p:sp>
          <p:nvSpPr>
            <p:cNvPr id="41998" name="Line 14"/>
            <p:cNvSpPr>
              <a:spLocks noChangeShapeType="1"/>
            </p:cNvSpPr>
            <p:nvPr/>
          </p:nvSpPr>
          <p:spPr bwMode="auto">
            <a:xfrm>
              <a:off x="2072" y="2400"/>
              <a:ext cx="8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9" name="Rectangle 15"/>
            <p:cNvSpPr>
              <a:spLocks/>
            </p:cNvSpPr>
            <p:nvPr/>
          </p:nvSpPr>
          <p:spPr bwMode="auto">
            <a:xfrm>
              <a:off x="1842" y="0"/>
              <a:ext cx="1285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“Bottom”</a:t>
              </a:r>
            </a:p>
          </p:txBody>
        </p:sp>
        <p:sp>
          <p:nvSpPr>
            <p:cNvPr id="42000" name="AutoShape 16"/>
            <p:cNvSpPr>
              <a:spLocks/>
            </p:cNvSpPr>
            <p:nvPr/>
          </p:nvSpPr>
          <p:spPr bwMode="auto">
            <a:xfrm>
              <a:off x="2288" y="288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1" name="AutoShape 17"/>
            <p:cNvSpPr>
              <a:spLocks/>
            </p:cNvSpPr>
            <p:nvPr/>
          </p:nvSpPr>
          <p:spPr bwMode="auto">
            <a:xfrm rot="10800000" flipH="1">
              <a:off x="2288" y="2640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903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199" y="531494"/>
            <a:ext cx="8229600" cy="573088"/>
          </a:xfrm>
        </p:spPr>
        <p:txBody>
          <a:bodyPr/>
          <a:lstStyle/>
          <a:p>
            <a:r>
              <a:rPr lang="en-US" dirty="0"/>
              <a:t>Intel x86 </a:t>
            </a:r>
            <a:r>
              <a:rPr lang="zh-CN" altLang="en-US" dirty="0"/>
              <a:t>处理器</a:t>
            </a:r>
            <a:r>
              <a:rPr lang="en-US" altLang="zh-CN" dirty="0"/>
              <a:t>,</a:t>
            </a:r>
            <a:r>
              <a:rPr lang="en-US" dirty="0"/>
              <a:t> cont.</a:t>
            </a:r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3880" y="1070928"/>
            <a:ext cx="11064239" cy="4972050"/>
          </a:xfrm>
        </p:spPr>
        <p:txBody>
          <a:bodyPr/>
          <a:lstStyle/>
          <a:p>
            <a:pPr marL="223838" indent="-223838" defTabSz="895350">
              <a:tabLst>
                <a:tab pos="2349500" algn="l"/>
              </a:tabLst>
            </a:pPr>
            <a:r>
              <a:rPr lang="zh-CN" altLang="en-US" sz="2400" dirty="0"/>
              <a:t>机器进化</a:t>
            </a:r>
            <a:endParaRPr lang="en-US" sz="2400" dirty="0"/>
          </a:p>
          <a:p>
            <a:pPr marL="560388" lvl="1" indent="-222250" defTabSz="895350">
              <a:tabLst>
                <a:tab pos="2349500" algn="l"/>
              </a:tabLst>
            </a:pPr>
            <a:r>
              <a:rPr lang="en-US" sz="2000" dirty="0"/>
              <a:t>386	1985	0.3M	</a:t>
            </a:r>
          </a:p>
          <a:p>
            <a:pPr marL="560388" lvl="1" indent="-222250" defTabSz="895350">
              <a:tabLst>
                <a:tab pos="2349500" algn="l"/>
              </a:tabLst>
            </a:pPr>
            <a:r>
              <a:rPr lang="en-US" sz="2000" dirty="0"/>
              <a:t>Pentium	1993	3.1M</a:t>
            </a:r>
          </a:p>
          <a:p>
            <a:pPr marL="560388" lvl="1" indent="-222250" defTabSz="895350">
              <a:tabLst>
                <a:tab pos="2349500" algn="l"/>
              </a:tabLst>
            </a:pPr>
            <a:r>
              <a:rPr lang="en-US" sz="2000" dirty="0"/>
              <a:t>Pentium/MMX	1997	4.5M</a:t>
            </a:r>
          </a:p>
          <a:p>
            <a:pPr marL="560388" lvl="1" indent="-222250" defTabSz="895350">
              <a:tabLst>
                <a:tab pos="2349500" algn="l"/>
              </a:tabLst>
            </a:pPr>
            <a:r>
              <a:rPr lang="en-US" sz="2000" dirty="0" err="1"/>
              <a:t>PentiumPro</a:t>
            </a:r>
            <a:r>
              <a:rPr lang="en-US" sz="2000" dirty="0"/>
              <a:t>	1995	6.5M</a:t>
            </a:r>
          </a:p>
          <a:p>
            <a:pPr marL="560388" lvl="1" indent="-222250" defTabSz="895350">
              <a:tabLst>
                <a:tab pos="2349500" algn="l"/>
              </a:tabLst>
            </a:pPr>
            <a:r>
              <a:rPr lang="en-US" sz="2000" dirty="0"/>
              <a:t>Pentium III	1999	8.2M</a:t>
            </a:r>
          </a:p>
          <a:p>
            <a:pPr marL="560388" lvl="1" indent="-222250" defTabSz="895350">
              <a:tabLst>
                <a:tab pos="2349500" algn="l"/>
              </a:tabLst>
            </a:pPr>
            <a:r>
              <a:rPr lang="en-US" sz="2000" dirty="0"/>
              <a:t>Pentium 4	2001	42M</a:t>
            </a:r>
          </a:p>
          <a:p>
            <a:pPr marL="560388" lvl="1" indent="-222250" defTabSz="895350">
              <a:tabLst>
                <a:tab pos="2349500" algn="l"/>
              </a:tabLst>
            </a:pPr>
            <a:r>
              <a:rPr lang="en-US" sz="2000" dirty="0"/>
              <a:t>Core 2 Duo	2006	291M</a:t>
            </a:r>
          </a:p>
          <a:p>
            <a:pPr marL="560388" lvl="1" indent="-222250" defTabSz="895350">
              <a:tabLst>
                <a:tab pos="2349500" algn="l"/>
              </a:tabLst>
            </a:pPr>
            <a:r>
              <a:rPr lang="en-US" sz="2000" dirty="0"/>
              <a:t>Core i7	2008	731M</a:t>
            </a:r>
          </a:p>
          <a:p>
            <a:pPr marL="223838" indent="-223838" defTabSz="895350">
              <a:tabLst>
                <a:tab pos="2349500" algn="l"/>
              </a:tabLst>
            </a:pPr>
            <a:r>
              <a:rPr lang="zh-CN" altLang="en-US" sz="2400" dirty="0"/>
              <a:t>其他特性</a:t>
            </a:r>
            <a:endParaRPr lang="en-US" sz="2400" dirty="0"/>
          </a:p>
          <a:p>
            <a:pPr marL="560388" lvl="1" indent="-222250" defTabSz="895350">
              <a:tabLst>
                <a:tab pos="2349500" algn="l"/>
              </a:tabLst>
            </a:pPr>
            <a:r>
              <a:rPr lang="zh-CN" altLang="en-US" sz="2000" dirty="0"/>
              <a:t>支持多媒体操作的指令</a:t>
            </a:r>
            <a:endParaRPr lang="en-US" sz="2000" dirty="0"/>
          </a:p>
          <a:p>
            <a:pPr marL="560388" lvl="1" indent="-222250" defTabSz="895350">
              <a:tabLst>
                <a:tab pos="2349500" algn="l"/>
              </a:tabLst>
            </a:pPr>
            <a:r>
              <a:rPr lang="zh-CN" altLang="en-US" sz="2000" dirty="0"/>
              <a:t>支持更加高效的额外指令</a:t>
            </a:r>
            <a:endParaRPr lang="en-US" sz="2000" dirty="0"/>
          </a:p>
          <a:p>
            <a:pPr marL="560388" lvl="1" indent="-222250" defTabSz="895350">
              <a:tabLst>
                <a:tab pos="2349500" algn="l"/>
              </a:tabLst>
            </a:pPr>
            <a:r>
              <a:rPr lang="zh-CN" altLang="en-US" sz="2000" dirty="0"/>
              <a:t>从</a:t>
            </a:r>
            <a:r>
              <a:rPr lang="en-US" altLang="zh-CN" sz="2000" dirty="0"/>
              <a:t>3</a:t>
            </a:r>
            <a:r>
              <a:rPr lang="en-US" sz="2000" dirty="0"/>
              <a:t>2 bits </a:t>
            </a:r>
            <a:r>
              <a:rPr lang="zh-CN" altLang="en-US" sz="2000" dirty="0"/>
              <a:t>到</a:t>
            </a:r>
            <a:r>
              <a:rPr lang="en-US" sz="2000" dirty="0"/>
              <a:t> 64 bits</a:t>
            </a:r>
          </a:p>
          <a:p>
            <a:pPr marL="560388" lvl="1" indent="-222250" defTabSz="895350">
              <a:tabLst>
                <a:tab pos="2349500" algn="l"/>
              </a:tabLst>
            </a:pPr>
            <a:r>
              <a:rPr lang="zh-CN" altLang="en-US" sz="2000" dirty="0"/>
              <a:t>更多的核数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1143000"/>
            <a:ext cx="42481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61461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x86-64 </a:t>
            </a:r>
            <a:r>
              <a:rPr lang="zh-CN" altLang="en-US" dirty="0"/>
              <a:t>栈</a:t>
            </a:r>
            <a:r>
              <a:rPr lang="en-US" dirty="0"/>
              <a:t>: Push</a:t>
            </a:r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pushq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zh-CN" altLang="en-US" dirty="0"/>
              <a:t>将四字压入栈</a:t>
            </a:r>
            <a:endParaRPr lang="en-US" dirty="0"/>
          </a:p>
          <a:p>
            <a:pPr marL="552450" lvl="1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</a:t>
            </a:r>
            <a:r>
              <a:rPr lang="zh-CN" altLang="en-US" dirty="0"/>
              <a:t>减</a:t>
            </a:r>
            <a:r>
              <a:rPr lang="en-US" dirty="0"/>
              <a:t> 8</a:t>
            </a:r>
          </a:p>
          <a:p>
            <a:pPr marL="266700" lvl="1" indent="0">
              <a:buNone/>
            </a:pP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654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19" name="Group 11"/>
          <p:cNvGrpSpPr>
            <a:grpSpLocks/>
          </p:cNvGrpSpPr>
          <p:nvPr/>
        </p:nvGrpSpPr>
        <p:grpSpPr bwMode="auto">
          <a:xfrm>
            <a:off x="6564314" y="5011738"/>
            <a:ext cx="2016125" cy="474662"/>
            <a:chOff x="0" y="0"/>
            <a:chExt cx="1270" cy="298"/>
          </a:xfrm>
        </p:grpSpPr>
        <p:sp>
          <p:nvSpPr>
            <p:cNvPr id="43020" name="Rectangle 12"/>
            <p:cNvSpPr>
              <a:spLocks/>
            </p:cNvSpPr>
            <p:nvPr/>
          </p:nvSpPr>
          <p:spPr bwMode="auto">
            <a:xfrm>
              <a:off x="450" y="106"/>
              <a:ext cx="820" cy="192"/>
            </a:xfrm>
            <a:prstGeom prst="rect">
              <a:avLst/>
            </a:prstGeom>
            <a:solidFill>
              <a:srgbClr val="8484E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>
              <a:off x="56" y="203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2" name="Rectangle 14"/>
            <p:cNvSpPr>
              <a:spLocks/>
            </p:cNvSpPr>
            <p:nvPr/>
          </p:nvSpPr>
          <p:spPr bwMode="auto">
            <a:xfrm>
              <a:off x="222" y="0"/>
              <a:ext cx="154" cy="203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-8</a:t>
              </a:r>
            </a:p>
          </p:txBody>
        </p:sp>
        <p:sp>
          <p:nvSpPr>
            <p:cNvPr id="43023" name="AutoShape 15"/>
            <p:cNvSpPr>
              <a:spLocks/>
            </p:cNvSpPr>
            <p:nvPr/>
          </p:nvSpPr>
          <p:spPr bwMode="auto">
            <a:xfrm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654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>
            <a:spLocks/>
          </p:cNvSpPr>
          <p:nvPr/>
        </p:nvSpPr>
        <p:spPr bwMode="auto">
          <a:xfrm>
            <a:off x="7280276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9415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>
            <a:spLocks/>
          </p:cNvSpPr>
          <p:nvPr/>
        </p:nvSpPr>
        <p:spPr bwMode="auto">
          <a:xfrm>
            <a:off x="9509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>
                <a:latin typeface="Calibri" charset="0"/>
                <a:ea typeface="Calibri" charset="0"/>
                <a:cs typeface="Calibri" charset="0"/>
                <a:sym typeface="Calibri" charset="0"/>
              </a:rPr>
              <a:t>Stack Grows</a:t>
            </a:r>
            <a:endParaRPr lang="en-US"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>
                <a:latin typeface="Calibri" charset="0"/>
                <a:ea typeface="Calibri" charset="0"/>
                <a:cs typeface="Calibri" charset="0"/>
                <a:sym typeface="Calibri" charset="0"/>
              </a:rPr>
              <a:t>Down</a:t>
            </a: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9415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>
            <a:spLocks/>
          </p:cNvSpPr>
          <p:nvPr/>
        </p:nvSpPr>
        <p:spPr bwMode="auto">
          <a:xfrm>
            <a:off x="9513889" y="2162175"/>
            <a:ext cx="953979" cy="553998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  <a:sym typeface="Calibri" charset="0"/>
              </a:rPr>
              <a:t>Increasing</a:t>
            </a:r>
            <a:endParaRPr lang="en-US"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>
                <a:latin typeface="Calibri" charset="0"/>
                <a:ea typeface="Calibri" charset="0"/>
                <a:cs typeface="Calibri" charset="0"/>
                <a:sym typeface="Calibri" charset="0"/>
              </a:rPr>
              <a:t>Addresses</a:t>
            </a: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>
            <a:spLocks/>
          </p:cNvSpPr>
          <p:nvPr/>
        </p:nvSpPr>
        <p:spPr bwMode="auto">
          <a:xfrm>
            <a:off x="6911975" y="1066800"/>
            <a:ext cx="1978106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</a:p>
        </p:txBody>
      </p:sp>
      <p:sp>
        <p:nvSpPr>
          <p:cNvPr id="43032" name="AutoShape 24"/>
          <p:cNvSpPr>
            <a:spLocks/>
          </p:cNvSpPr>
          <p:nvPr/>
        </p:nvSpPr>
        <p:spPr bwMode="auto">
          <a:xfrm>
            <a:off x="7621588" y="1524000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33" name="Group 25"/>
          <p:cNvGrpSpPr>
            <a:grpSpLocks/>
          </p:cNvGrpSpPr>
          <p:nvPr/>
        </p:nvGrpSpPr>
        <p:grpSpPr bwMode="auto">
          <a:xfrm>
            <a:off x="4040188" y="4759326"/>
            <a:ext cx="4597400" cy="1554163"/>
            <a:chOff x="41" y="0"/>
            <a:chExt cx="2896" cy="979"/>
          </a:xfrm>
        </p:grpSpPr>
        <p:sp>
          <p:nvSpPr>
            <p:cNvPr id="43034" name="Rectangle 26"/>
            <p:cNvSpPr>
              <a:spLocks/>
            </p:cNvSpPr>
            <p:nvPr/>
          </p:nvSpPr>
          <p:spPr bwMode="auto">
            <a:xfrm>
              <a:off x="41" y="0"/>
              <a:ext cx="1618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3035" name="Rectangle 27"/>
            <p:cNvSpPr>
              <a:spLocks/>
            </p:cNvSpPr>
            <p:nvPr/>
          </p:nvSpPr>
          <p:spPr bwMode="auto">
            <a:xfrm>
              <a:off x="2002" y="746"/>
              <a:ext cx="935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</a:p>
          </p:txBody>
        </p:sp>
        <p:sp>
          <p:nvSpPr>
            <p:cNvPr id="43036" name="AutoShape 28"/>
            <p:cNvSpPr>
              <a:spLocks/>
            </p:cNvSpPr>
            <p:nvPr/>
          </p:nvSpPr>
          <p:spPr bwMode="auto">
            <a:xfrm rot="10800000" flipH="1">
              <a:off x="2296" y="506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5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1"/>
          <p:cNvSpPr>
            <a:spLocks/>
          </p:cNvSpPr>
          <p:nvPr/>
        </p:nvSpPr>
        <p:spPr bwMode="auto">
          <a:xfrm rot="10800000" flipH="1">
            <a:off x="7632700" y="5257800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6654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>
            <a:spLocks/>
          </p:cNvSpPr>
          <p:nvPr/>
        </p:nvSpPr>
        <p:spPr bwMode="auto">
          <a:xfrm>
            <a:off x="4055232" y="4797425"/>
            <a:ext cx="2567819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4036" name="Rectangle 4"/>
          <p:cNvSpPr>
            <a:spLocks/>
          </p:cNvSpPr>
          <p:nvPr/>
        </p:nvSpPr>
        <p:spPr bwMode="auto">
          <a:xfrm>
            <a:off x="7280276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9415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>
            <a:spLocks/>
          </p:cNvSpPr>
          <p:nvPr/>
        </p:nvSpPr>
        <p:spPr bwMode="auto">
          <a:xfrm>
            <a:off x="9509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>
                <a:latin typeface="Calibri" charset="0"/>
                <a:ea typeface="Calibri" charset="0"/>
                <a:cs typeface="Calibri" charset="0"/>
                <a:sym typeface="Calibri" charset="0"/>
              </a:rPr>
              <a:t>Stack Grows</a:t>
            </a:r>
            <a:endParaRPr lang="en-US"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>
                <a:latin typeface="Calibri" charset="0"/>
                <a:ea typeface="Calibri" charset="0"/>
                <a:cs typeface="Calibri" charset="0"/>
                <a:sym typeface="Calibri" charset="0"/>
              </a:rPr>
              <a:t>Down</a:t>
            </a: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9415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>
            <a:spLocks/>
          </p:cNvSpPr>
          <p:nvPr/>
        </p:nvSpPr>
        <p:spPr bwMode="auto">
          <a:xfrm>
            <a:off x="9513889" y="2162175"/>
            <a:ext cx="953979" cy="553998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  <a:sym typeface="Calibri" charset="0"/>
              </a:rPr>
              <a:t>Increasing</a:t>
            </a:r>
            <a:endParaRPr lang="en-US"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>
                <a:latin typeface="Calibri" charset="0"/>
                <a:ea typeface="Calibri" charset="0"/>
                <a:cs typeface="Calibri" charset="0"/>
                <a:sym typeface="Calibri" charset="0"/>
              </a:rPr>
              <a:t>Addresses</a:t>
            </a:r>
          </a:p>
        </p:txBody>
      </p:sp>
      <p:sp>
        <p:nvSpPr>
          <p:cNvPr id="44041" name="Rectangle 9"/>
          <p:cNvSpPr>
            <a:spLocks/>
          </p:cNvSpPr>
          <p:nvPr/>
        </p:nvSpPr>
        <p:spPr bwMode="auto">
          <a:xfrm>
            <a:off x="7154863" y="5635625"/>
            <a:ext cx="1483676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3" name="Rectangle 11"/>
          <p:cNvSpPr>
            <a:spLocks/>
          </p:cNvSpPr>
          <p:nvPr/>
        </p:nvSpPr>
        <p:spPr bwMode="auto">
          <a:xfrm>
            <a:off x="6911975" y="1066800"/>
            <a:ext cx="1978106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</a:p>
        </p:txBody>
      </p:sp>
      <p:sp>
        <p:nvSpPr>
          <p:cNvPr id="44044" name="AutoShape 12"/>
          <p:cNvSpPr>
            <a:spLocks/>
          </p:cNvSpPr>
          <p:nvPr/>
        </p:nvSpPr>
        <p:spPr bwMode="auto">
          <a:xfrm>
            <a:off x="7621588" y="1524000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6" name="Rectangle 14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x86-64 </a:t>
            </a:r>
            <a:r>
              <a:rPr lang="zh-CN" altLang="en-US" dirty="0"/>
              <a:t>栈</a:t>
            </a:r>
            <a:r>
              <a:rPr lang="en-US" dirty="0"/>
              <a:t>: Pop</a:t>
            </a:r>
          </a:p>
        </p:txBody>
      </p:sp>
      <p:sp>
        <p:nvSpPr>
          <p:cNvPr id="44052" name="Rectangle 20"/>
          <p:cNvSpPr>
            <a:spLocks/>
          </p:cNvSpPr>
          <p:nvPr/>
        </p:nvSpPr>
        <p:spPr bwMode="auto">
          <a:xfrm>
            <a:off x="7280276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4054" name="Group 22"/>
          <p:cNvGrpSpPr>
            <a:grpSpLocks/>
          </p:cNvGrpSpPr>
          <p:nvPr/>
        </p:nvGrpSpPr>
        <p:grpSpPr bwMode="auto">
          <a:xfrm>
            <a:off x="6564313" y="4706938"/>
            <a:ext cx="635000" cy="323850"/>
            <a:chOff x="0" y="0"/>
            <a:chExt cx="400" cy="204"/>
          </a:xfrm>
        </p:grpSpPr>
        <p:sp>
          <p:nvSpPr>
            <p:cNvPr id="44055" name="Line 23"/>
            <p:cNvSpPr>
              <a:spLocks noChangeShapeType="1"/>
            </p:cNvSpPr>
            <p:nvPr/>
          </p:nvSpPr>
          <p:spPr bwMode="auto">
            <a:xfrm>
              <a:off x="56" y="10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56" name="Rectangle 24"/>
            <p:cNvSpPr>
              <a:spLocks/>
            </p:cNvSpPr>
            <p:nvPr/>
          </p:nvSpPr>
          <p:spPr bwMode="auto">
            <a:xfrm>
              <a:off x="222" y="0"/>
              <a:ext cx="178" cy="204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latin typeface="Calibri" charset="0"/>
                  <a:ea typeface="Calibri" charset="0"/>
                  <a:cs typeface="Calibri" charset="0"/>
                  <a:sym typeface="Calibri" charset="0"/>
                </a:rPr>
                <a:t>+8</a:t>
              </a:r>
            </a:p>
          </p:txBody>
        </p:sp>
        <p:sp>
          <p:nvSpPr>
            <p:cNvPr id="44057" name="AutoShape 25"/>
            <p:cNvSpPr>
              <a:spLocks/>
            </p:cNvSpPr>
            <p:nvPr/>
          </p:nvSpPr>
          <p:spPr bwMode="auto">
            <a:xfrm rot="10800000" flipH="1"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4058" name="Rectangle 26"/>
          <p:cNvSpPr>
            <a:spLocks/>
          </p:cNvSpPr>
          <p:nvPr/>
        </p:nvSpPr>
        <p:spPr bwMode="auto">
          <a:xfrm>
            <a:off x="7278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>
            <a:spLocks/>
          </p:cNvSpPr>
          <p:nvPr/>
        </p:nvSpPr>
        <p:spPr bwMode="auto">
          <a:xfrm>
            <a:off x="7277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60" name="Freeform 28"/>
          <p:cNvSpPr>
            <a:spLocks/>
          </p:cNvSpPr>
          <p:nvPr/>
        </p:nvSpPr>
        <p:spPr bwMode="auto">
          <a:xfrm>
            <a:off x="7631114" y="4953000"/>
            <a:ext cx="604837" cy="685800"/>
          </a:xfrm>
          <a:custGeom>
            <a:avLst/>
            <a:gdLst/>
            <a:ahLst/>
            <a:cxnLst>
              <a:cxn ang="0">
                <a:pos x="5263" y="6200"/>
              </a:cxn>
              <a:cxn ang="0">
                <a:pos x="5263" y="21600"/>
              </a:cxn>
              <a:cxn ang="0">
                <a:pos x="16144" y="21600"/>
              </a:cxn>
              <a:cxn ang="0">
                <a:pos x="16144" y="6400"/>
              </a:cxn>
              <a:cxn ang="0">
                <a:pos x="21600" y="6400"/>
              </a:cxn>
              <a:cxn ang="0">
                <a:pos x="10929" y="0"/>
              </a:cxn>
              <a:cxn ang="0">
                <a:pos x="0" y="6043"/>
              </a:cxn>
              <a:cxn ang="0">
                <a:pos x="5263" y="6200"/>
              </a:cxn>
              <a:cxn ang="0">
                <a:pos x="5263" y="6200"/>
              </a:cxn>
            </a:cxnLst>
            <a:rect l="0" t="0" r="r" b="b"/>
            <a:pathLst>
              <a:path w="21600" h="21600">
                <a:moveTo>
                  <a:pt x="5263" y="6200"/>
                </a:moveTo>
                <a:lnTo>
                  <a:pt x="5263" y="21600"/>
                </a:lnTo>
                <a:lnTo>
                  <a:pt x="16144" y="21600"/>
                </a:lnTo>
                <a:lnTo>
                  <a:pt x="16144" y="6400"/>
                </a:lnTo>
                <a:lnTo>
                  <a:pt x="21600" y="6400"/>
                </a:lnTo>
                <a:lnTo>
                  <a:pt x="10929" y="0"/>
                </a:lnTo>
                <a:lnTo>
                  <a:pt x="0" y="6043"/>
                </a:lnTo>
                <a:lnTo>
                  <a:pt x="5263" y="6200"/>
                </a:lnTo>
                <a:close/>
                <a:moveTo>
                  <a:pt x="5263" y="6200"/>
                </a:moveTo>
              </a:path>
            </a:pathLst>
          </a:custGeom>
          <a:solidFill>
            <a:srgbClr val="980002"/>
          </a:solidFill>
          <a:ln w="381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1033463" y="1752600"/>
            <a:ext cx="8382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popq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 </a:t>
            </a:r>
            <a:r>
              <a:rPr lang="en-US" sz="3200" i="1" dirty="0" err="1">
                <a:latin typeface="Courier New" panose="02070309020205020404" pitchFamily="49" charset="0"/>
                <a:cs typeface="Courier New" panose="02070309020205020404" pitchFamily="49" charset="0"/>
                <a:sym typeface="Calibri Bold Italic" charset="0"/>
              </a:rPr>
              <a:t>Dest</a:t>
            </a:r>
            <a:endParaRPr lang="en-US" sz="3200" i="1" dirty="0">
              <a:latin typeface="Courier New" panose="02070309020205020404" pitchFamily="49" charset="0"/>
              <a:cs typeface="Courier New" panose="02070309020205020404" pitchFamily="49" charset="0"/>
              <a:sym typeface="Courier New Bold" charset="0"/>
            </a:endParaRPr>
          </a:p>
          <a:p>
            <a:pPr marL="552450" lvl="1"/>
            <a:r>
              <a:rPr lang="zh-CN" altLang="en-US" sz="2800" dirty="0">
                <a:latin typeface="+mn-ea"/>
                <a:ea typeface="+mn-ea"/>
              </a:rPr>
              <a:t>弹出</a:t>
            </a:r>
            <a:r>
              <a:rPr lang="en-US" altLang="zh-CN" sz="2800" dirty="0">
                <a:latin typeface="+mn-ea"/>
                <a:ea typeface="+mn-ea"/>
              </a:rPr>
              <a:t>4</a:t>
            </a:r>
            <a:r>
              <a:rPr lang="zh-CN" altLang="en-US" sz="2800" dirty="0">
                <a:latin typeface="+mn-ea"/>
                <a:ea typeface="+mn-ea"/>
              </a:rPr>
              <a:t>字</a:t>
            </a:r>
            <a:endParaRPr lang="en-US" sz="2800" dirty="0">
              <a:latin typeface="+mn-ea"/>
              <a:ea typeface="+mn-ea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sz="2800" dirty="0">
                <a:latin typeface="+mn-ea"/>
                <a:ea typeface="+mn-ea"/>
                <a:cs typeface="Courier New Bold" charset="0"/>
                <a:sym typeface="Courier New Bold" charset="0"/>
              </a:rPr>
              <a:t>%</a:t>
            </a:r>
            <a:r>
              <a:rPr lang="en-US" sz="2800" dirty="0" err="1">
                <a:latin typeface="+mn-ea"/>
                <a:ea typeface="+mn-ea"/>
                <a:cs typeface="Courier New Bold" charset="0"/>
                <a:sym typeface="Courier New Bold" charset="0"/>
              </a:rPr>
              <a:t>rsp</a:t>
            </a:r>
            <a:r>
              <a:rPr lang="en-US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加</a:t>
            </a:r>
            <a:r>
              <a:rPr lang="en-US" sz="2800" dirty="0">
                <a:latin typeface="+mn-ea"/>
                <a:ea typeface="+mn-ea"/>
              </a:rPr>
              <a:t> 8</a:t>
            </a:r>
          </a:p>
          <a:p>
            <a:pPr marL="552450" lvl="1"/>
            <a:r>
              <a:rPr lang="zh-CN" altLang="en-US" sz="2800" dirty="0">
                <a:latin typeface="+mn-ea"/>
                <a:ea typeface="+mn-ea"/>
              </a:rPr>
              <a:t>将值储存在</a:t>
            </a:r>
            <a:r>
              <a:rPr lang="en-US" sz="2800" dirty="0" err="1">
                <a:latin typeface="+mn-ea"/>
                <a:ea typeface="+mn-ea"/>
              </a:rPr>
              <a:t>Dest</a:t>
            </a:r>
            <a:r>
              <a:rPr lang="en-US" sz="2800" dirty="0">
                <a:latin typeface="+mn-ea"/>
                <a:ea typeface="+mn-ea"/>
              </a:rPr>
              <a:t> (</a:t>
            </a:r>
            <a:r>
              <a:rPr lang="zh-CN" altLang="en-US" sz="2800" dirty="0">
                <a:latin typeface="+mn-ea"/>
                <a:ea typeface="+mn-ea"/>
              </a:rPr>
              <a:t>必须是寄存器</a:t>
            </a:r>
            <a:r>
              <a:rPr lang="en-US" sz="2800" dirty="0">
                <a:latin typeface="+mn-ea"/>
                <a:ea typeface="+mn-ea"/>
              </a:rPr>
              <a:t>)</a:t>
            </a:r>
            <a:endParaRPr lang="en-US" sz="2800" dirty="0">
              <a:latin typeface="+mn-ea"/>
              <a:ea typeface="+mn-ea"/>
              <a:cs typeface="ヒラギノ角ゴ ProN W6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4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7594624" presetClass="entr" presetSubtype="1395378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67594624" presetClass="entr" presetSubtype="1395379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6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BD4D898-B160-4BF6-9047-101642F24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9849" y="2040209"/>
            <a:ext cx="7658494" cy="458493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287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5" name="椭圆 4"/>
          <p:cNvSpPr/>
          <p:nvPr/>
        </p:nvSpPr>
        <p:spPr>
          <a:xfrm flipH="1">
            <a:off x="5983056" y="2071687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H="1">
            <a:off x="8197258" y="2071687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H="1">
            <a:off x="3703320" y="2903220"/>
            <a:ext cx="582930" cy="240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25494" y="2808351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堆栈指针</a:t>
            </a:r>
          </a:p>
        </p:txBody>
      </p:sp>
      <p:cxnSp>
        <p:nvCxnSpPr>
          <p:cNvPr id="10" name="直接箭头连接符 9"/>
          <p:cNvCxnSpPr>
            <a:endCxn id="7" idx="6"/>
          </p:cNvCxnSpPr>
          <p:nvPr/>
        </p:nvCxnSpPr>
        <p:spPr>
          <a:xfrm>
            <a:off x="3028950" y="2903220"/>
            <a:ext cx="674370" cy="12008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00200" y="1518689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堆栈操作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2AE599-9F4C-4BEB-9851-9B4AFCF4C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9120" y="501585"/>
            <a:ext cx="5631605" cy="15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5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F0BB40-1BB1-44E3-A563-0D432B1F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4960" y="1417638"/>
            <a:ext cx="6263521" cy="4994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3.5 </a:t>
            </a:r>
            <a:r>
              <a:rPr lang="zh-CN" altLang="en-US" b="1" dirty="0"/>
              <a:t>算术与逻辑操作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53</a:t>
            </a:fld>
            <a:endParaRPr lang="zh-CN" altLang="en-US" b="1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CN" b="1" dirty="0"/>
              <a:t>3.5.1</a:t>
            </a:r>
            <a:r>
              <a:rPr lang="zh-CN" altLang="en-US" b="1" dirty="0"/>
              <a:t> 加载有效地址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3.5.2</a:t>
            </a:r>
            <a:r>
              <a:rPr lang="zh-CN" altLang="en-US" b="1" dirty="0"/>
              <a:t> 一元操作和二元操作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3.5.3</a:t>
            </a:r>
            <a:r>
              <a:rPr lang="zh-CN" altLang="en-US" b="1" dirty="0"/>
              <a:t> 移位操作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3.5.4</a:t>
            </a:r>
            <a:r>
              <a:rPr lang="zh-CN" altLang="en-US" b="1" dirty="0"/>
              <a:t> 特殊算术操作</a:t>
            </a:r>
          </a:p>
        </p:txBody>
      </p:sp>
      <p:sp>
        <p:nvSpPr>
          <p:cNvPr id="9" name="矩形 8"/>
          <p:cNvSpPr/>
          <p:nvPr/>
        </p:nvSpPr>
        <p:spPr>
          <a:xfrm>
            <a:off x="5486400" y="1714499"/>
            <a:ext cx="3566160" cy="412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5486400" y="2183128"/>
            <a:ext cx="3566160" cy="116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矩形 10"/>
          <p:cNvSpPr/>
          <p:nvPr/>
        </p:nvSpPr>
        <p:spPr>
          <a:xfrm>
            <a:off x="5486400" y="3442016"/>
            <a:ext cx="3566160" cy="174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5486400" y="5257800"/>
            <a:ext cx="3566160" cy="1098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96865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54</a:t>
            </a:fld>
            <a:endParaRPr lang="zh-CN" altLang="en-US" b="1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3.5.1</a:t>
            </a:r>
            <a:r>
              <a:rPr lang="zh-CN" altLang="en-US" b="1" dirty="0"/>
              <a:t> 加载有效地址</a:t>
            </a:r>
            <a:endParaRPr lang="en-US" altLang="zh-CN" b="1" dirty="0"/>
          </a:p>
          <a:p>
            <a:pPr lvl="1"/>
            <a:r>
              <a:rPr lang="zh-CN" altLang="en-US" b="1" dirty="0"/>
              <a:t>操作码</a:t>
            </a:r>
            <a:r>
              <a:rPr lang="en-US" altLang="zh-CN" b="1" dirty="0"/>
              <a:t>:</a:t>
            </a:r>
            <a:r>
              <a:rPr lang="en-US" altLang="zh-CN" b="1" dirty="0" err="1">
                <a:latin typeface="Courier"/>
              </a:rPr>
              <a:t>leal</a:t>
            </a:r>
            <a:r>
              <a:rPr lang="en-US" altLang="zh-CN" b="1" dirty="0">
                <a:latin typeface="Courier"/>
              </a:rPr>
              <a:t>/</a:t>
            </a:r>
            <a:r>
              <a:rPr lang="en-US" altLang="zh-CN" b="1" dirty="0" err="1">
                <a:latin typeface="Courier"/>
              </a:rPr>
              <a:t>leaq</a:t>
            </a:r>
            <a:r>
              <a:rPr lang="en-US" altLang="zh-CN" b="1" dirty="0">
                <a:latin typeface="Courier"/>
              </a:rPr>
              <a:t>   (load effective address)</a:t>
            </a:r>
          </a:p>
          <a:p>
            <a:pPr lvl="1"/>
            <a:r>
              <a:rPr lang="zh-CN" altLang="en-US" b="1" dirty="0"/>
              <a:t>将内存地址加载到一个寄存器中（</a:t>
            </a:r>
            <a:r>
              <a:rPr lang="en-US" altLang="zh-CN" b="1" dirty="0" err="1"/>
              <a:t>mov</a:t>
            </a:r>
            <a:r>
              <a:rPr lang="zh-CN" altLang="en-US" b="1" dirty="0"/>
              <a:t>的变形）</a:t>
            </a:r>
            <a:endParaRPr lang="en-US" altLang="zh-CN" b="1" dirty="0"/>
          </a:p>
          <a:p>
            <a:pPr lvl="1"/>
            <a:r>
              <a:rPr lang="zh-CN" altLang="en-US" b="1" dirty="0"/>
              <a:t>并不需要引用内存 </a:t>
            </a:r>
            <a:r>
              <a:rPr lang="en-US" altLang="zh-CN" dirty="0">
                <a:latin typeface="Courier New Bold" charset="0"/>
                <a:cs typeface="Courier New Bold" charset="0"/>
                <a:sym typeface="Courier New Bold" charset="0"/>
              </a:rPr>
              <a:t>p = &amp;x[</a:t>
            </a:r>
            <a:r>
              <a:rPr lang="en-US" altLang="zh-CN" dirty="0" err="1">
                <a:latin typeface="Courier New Bold" charset="0"/>
                <a:cs typeface="Courier New Bold" charset="0"/>
                <a:sym typeface="Courier New Bold" charset="0"/>
              </a:rPr>
              <a:t>i</a:t>
            </a:r>
            <a:r>
              <a:rPr lang="en-US" altLang="zh-CN" dirty="0">
                <a:latin typeface="Courier New Bold" charset="0"/>
                <a:cs typeface="Courier New Bold" charset="0"/>
                <a:sym typeface="Courier New Bold" charset="0"/>
              </a:rPr>
              <a:t>]; </a:t>
            </a:r>
            <a:r>
              <a:rPr lang="zh-CN" altLang="en-US" b="1" dirty="0">
                <a:latin typeface="Courier New Bold" charset="0"/>
                <a:cs typeface="Courier New Bold" charset="0"/>
                <a:sym typeface="Courier New Bold" charset="0"/>
              </a:rPr>
              <a:t>将有效地址写入目的操作数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165860" y="2792054"/>
            <a:ext cx="23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b="1" dirty="0"/>
              <a:t>练习</a:t>
            </a:r>
            <a:r>
              <a:rPr lang="en-US" altLang="zh-CN" sz="2400" b="1" dirty="0"/>
              <a:t>3.6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2491740" y="2747486"/>
            <a:ext cx="806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/>
              <a:t>假设寄存器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rax</a:t>
            </a:r>
            <a:r>
              <a:rPr lang="zh-CN" altLang="en-US" sz="2400" b="1" dirty="0"/>
              <a:t>的值是</a:t>
            </a:r>
            <a:r>
              <a:rPr lang="en-US" altLang="zh-CN" sz="2400" b="1" dirty="0"/>
              <a:t>x, %</a:t>
            </a:r>
            <a:r>
              <a:rPr lang="en-US" altLang="zh-CN" sz="2400" b="1" dirty="0" err="1"/>
              <a:t>rcx</a:t>
            </a:r>
            <a:r>
              <a:rPr lang="zh-CN" altLang="en-US" sz="2400" b="1" dirty="0"/>
              <a:t>的值是</a:t>
            </a:r>
            <a:r>
              <a:rPr lang="en-US" altLang="zh-CN" sz="2400" b="1" dirty="0"/>
              <a:t>y, </a:t>
            </a:r>
            <a:r>
              <a:rPr lang="zh-CN" altLang="en-US" sz="2400" b="1" dirty="0"/>
              <a:t>指明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rdx</a:t>
            </a:r>
            <a:r>
              <a:rPr lang="zh-CN" altLang="en-US" sz="2400" b="1" dirty="0"/>
              <a:t>中的值</a:t>
            </a:r>
            <a:endParaRPr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B241D7-3024-4411-9A03-2771C4D7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08" y="3142211"/>
            <a:ext cx="7271496" cy="32587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DDE192-0B77-4FBB-9856-A1DECF22A9B2}"/>
              </a:ext>
            </a:extLst>
          </p:cNvPr>
          <p:cNvSpPr/>
          <p:nvPr/>
        </p:nvSpPr>
        <p:spPr>
          <a:xfrm>
            <a:off x="9084582" y="3737493"/>
            <a:ext cx="64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9173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55</a:t>
            </a:fld>
            <a:endParaRPr lang="zh-CN" altLang="en-US" b="1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3.5.2</a:t>
            </a:r>
            <a:r>
              <a:rPr lang="zh-CN" altLang="en-US" b="1" dirty="0"/>
              <a:t> 一元操作和二元操作</a:t>
            </a:r>
            <a:endParaRPr lang="en-US" altLang="zh-CN" b="1" dirty="0"/>
          </a:p>
          <a:p>
            <a:pPr lvl="1"/>
            <a:r>
              <a:rPr lang="zh-CN" altLang="en-US" b="1" dirty="0"/>
              <a:t>一元操作只有一个操作数，既是源操作数又是目的操作数</a:t>
            </a:r>
            <a:endParaRPr lang="en-US" altLang="zh-CN" b="1" dirty="0"/>
          </a:p>
          <a:p>
            <a:pPr lvl="2"/>
            <a:r>
              <a:rPr lang="en-US" altLang="zh-CN" b="1" dirty="0"/>
              <a:t> </a:t>
            </a:r>
            <a:r>
              <a:rPr lang="en-US" altLang="zh-CN" b="1" dirty="0" err="1"/>
              <a:t>inc</a:t>
            </a:r>
            <a:r>
              <a:rPr lang="en-US" altLang="zh-CN" b="1" dirty="0"/>
              <a:t>/</a:t>
            </a:r>
            <a:r>
              <a:rPr lang="en-US" altLang="zh-CN" b="1" dirty="0" err="1"/>
              <a:t>dec</a:t>
            </a:r>
            <a:endParaRPr lang="en-US" altLang="zh-CN" b="1" dirty="0"/>
          </a:p>
          <a:p>
            <a:pPr lvl="2"/>
            <a:r>
              <a:rPr lang="zh-CN" altLang="en-US" b="1" dirty="0"/>
              <a:t>例如 </a:t>
            </a:r>
            <a:r>
              <a:rPr lang="en-US" altLang="zh-CN" b="1" dirty="0" err="1"/>
              <a:t>incq</a:t>
            </a:r>
            <a:r>
              <a:rPr lang="en-US" altLang="zh-CN" b="1" dirty="0"/>
              <a:t>  (%</a:t>
            </a:r>
            <a:r>
              <a:rPr lang="en-US" altLang="zh-CN" b="1" dirty="0" err="1"/>
              <a:t>rsp</a:t>
            </a:r>
            <a:r>
              <a:rPr lang="en-US" altLang="zh-CN" b="1" dirty="0"/>
              <a:t>)</a:t>
            </a: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itchFamily="49" charset="0"/>
                <a:cs typeface="Courier New" pitchFamily="49" charset="0"/>
                <a:sym typeface="Courier New Bold" charset="0"/>
              </a:rPr>
              <a:t>		</a:t>
            </a:r>
            <a:r>
              <a:rPr lang="en-US" altLang="zh-CN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incq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+ 1</a:t>
            </a:r>
            <a:endParaRPr lang="en-US" altLang="zh-CN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itchFamily="49" charset="0"/>
                <a:cs typeface="Courier New" pitchFamily="49" charset="0"/>
                <a:sym typeface="Courier New Bold" charset="0"/>
              </a:rPr>
              <a:t>	</a:t>
            </a:r>
            <a:r>
              <a:rPr lang="en-US" altLang="zh-CN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decq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1</a:t>
            </a:r>
            <a:endParaRPr lang="en-US" altLang="zh-CN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itchFamily="49" charset="0"/>
                <a:cs typeface="Courier New" pitchFamily="49" charset="0"/>
                <a:sym typeface="Courier New Bold" charset="0"/>
              </a:rPr>
              <a:t>	</a:t>
            </a:r>
            <a:r>
              <a:rPr lang="en-US" altLang="zh-CN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negq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 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altLang="zh-CN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itchFamily="49" charset="0"/>
                <a:cs typeface="Courier New" pitchFamily="49" charset="0"/>
                <a:sym typeface="Courier New Bold" charset="0"/>
              </a:rPr>
              <a:t>	</a:t>
            </a:r>
            <a:r>
              <a:rPr lang="en-US" altLang="zh-CN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notq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~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altLang="zh-CN" b="1" dirty="0"/>
          </a:p>
          <a:p>
            <a:pPr lvl="1"/>
            <a:r>
              <a:rPr lang="zh-CN" altLang="en-US" b="1" dirty="0"/>
              <a:t>二元操作两个操作数都是源操作数，第二个操作数是目的操作数</a:t>
            </a:r>
            <a:endParaRPr lang="en-US" altLang="zh-CN" b="1" dirty="0"/>
          </a:p>
          <a:p>
            <a:pPr lvl="2"/>
            <a:r>
              <a:rPr lang="en-US" altLang="zh-CN" b="1" dirty="0"/>
              <a:t>add/sub/</a:t>
            </a:r>
            <a:r>
              <a:rPr lang="en-US" altLang="zh-CN" b="1" dirty="0" err="1"/>
              <a:t>imul</a:t>
            </a:r>
            <a:endParaRPr lang="en-US" altLang="zh-CN" b="1" dirty="0"/>
          </a:p>
          <a:p>
            <a:pPr lvl="2"/>
            <a:r>
              <a:rPr lang="zh-CN" altLang="en-US" b="1" dirty="0"/>
              <a:t>例如 </a:t>
            </a:r>
            <a:r>
              <a:rPr lang="en-US" altLang="zh-CN" b="1" dirty="0" err="1"/>
              <a:t>subq</a:t>
            </a:r>
            <a:r>
              <a:rPr lang="en-US" altLang="zh-CN" b="1" dirty="0"/>
              <a:t>  %</a:t>
            </a:r>
            <a:r>
              <a:rPr lang="en-US" altLang="zh-CN" b="1" dirty="0" err="1"/>
              <a:t>rax</a:t>
            </a:r>
            <a:r>
              <a:rPr lang="en-US" altLang="zh-CN" b="1" dirty="0"/>
              <a:t>, %</a:t>
            </a:r>
            <a:r>
              <a:rPr lang="en-US" altLang="zh-CN" b="1" dirty="0" err="1"/>
              <a:t>rdx</a:t>
            </a:r>
            <a:endParaRPr lang="en-US" altLang="zh-CN" b="1" dirty="0"/>
          </a:p>
          <a:p>
            <a:pPr marL="914400" lvl="2" indent="0">
              <a:buNone/>
            </a:pPr>
            <a:r>
              <a:rPr lang="en-US" altLang="zh-CN" dirty="0"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en-US" altLang="zh-CN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altLang="zh-CN" dirty="0"/>
              <a:t>	</a:t>
            </a:r>
            <a:r>
              <a:rPr lang="en-US" altLang="zh-CN" dirty="0" err="1"/>
              <a:t>Dest</a:t>
            </a:r>
            <a:r>
              <a:rPr lang="en-US" altLang="zh-CN" dirty="0"/>
              <a:t> = </a:t>
            </a:r>
            <a:r>
              <a:rPr lang="en-US" altLang="zh-CN" dirty="0" err="1"/>
              <a:t>Dest</a:t>
            </a:r>
            <a:r>
              <a:rPr lang="en-US" altLang="zh-CN" dirty="0"/>
              <a:t> 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endParaRPr lang="en-US" altLang="zh-CN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1"/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862559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56</a:t>
            </a:fld>
            <a:endParaRPr lang="zh-CN" altLang="en-US" b="1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3.5.2</a:t>
            </a:r>
            <a:r>
              <a:rPr lang="zh-CN" altLang="en-US" b="1" dirty="0"/>
              <a:t> 一元操作和二元操作</a:t>
            </a:r>
            <a:endParaRPr lang="en-US" altLang="zh-CN" b="1" dirty="0"/>
          </a:p>
          <a:p>
            <a:pPr lvl="1"/>
            <a:r>
              <a:rPr lang="zh-CN" altLang="en-US" b="1" dirty="0"/>
              <a:t>一元操作只有一个操作数，既是源操作数又是目的操作数；</a:t>
            </a:r>
            <a:endParaRPr lang="en-US" altLang="zh-CN" b="1" dirty="0"/>
          </a:p>
          <a:p>
            <a:pPr lvl="1"/>
            <a:r>
              <a:rPr lang="zh-CN" altLang="en-US" b="1" dirty="0"/>
              <a:t>二元操作两个操作数都是原操作数，第二个操作数是目的操作数；</a:t>
            </a:r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529590" y="2524878"/>
            <a:ext cx="1095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练习</a:t>
            </a:r>
            <a:r>
              <a:rPr lang="en-US" altLang="zh-CN" b="1" dirty="0"/>
              <a:t>3.8 </a:t>
            </a:r>
            <a:r>
              <a:rPr lang="zh-CN" altLang="en-US" b="1" dirty="0"/>
              <a:t>假设下面的值存放在制定的内存地址和寄存器中，填写指令的结果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349914-EDBD-4382-9E08-BA9464108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440" y="2914108"/>
            <a:ext cx="2893151" cy="16586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6B1F4C-DFB6-46CD-B6C5-6C879207C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440" y="4886007"/>
            <a:ext cx="2963850" cy="1377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BAA30B-A5DB-4810-972E-5EEDEF522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9149" y="3192574"/>
            <a:ext cx="8317411" cy="291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2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57</a:t>
            </a:fld>
            <a:endParaRPr lang="zh-CN" altLang="en-US" b="1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3.5.3</a:t>
            </a:r>
            <a:r>
              <a:rPr lang="zh-CN" altLang="en-US" b="1" dirty="0"/>
              <a:t> 移位操作</a:t>
            </a:r>
            <a:endParaRPr lang="en-US" altLang="zh-CN" b="1" dirty="0"/>
          </a:p>
          <a:p>
            <a:pPr lvl="1"/>
            <a:r>
              <a:rPr lang="zh-CN" altLang="en-US" b="1" dirty="0"/>
              <a:t>区分算术</a:t>
            </a:r>
            <a:r>
              <a:rPr lang="en-US" altLang="zh-CN" b="1" dirty="0"/>
              <a:t>(SA)</a:t>
            </a:r>
            <a:r>
              <a:rPr lang="zh-CN" altLang="en-US" b="1" dirty="0"/>
              <a:t>和逻辑</a:t>
            </a:r>
            <a:r>
              <a:rPr lang="en-US" altLang="zh-CN" b="1" dirty="0"/>
              <a:t>(SH)</a:t>
            </a:r>
            <a:r>
              <a:rPr lang="zh-CN" altLang="en-US" b="1" dirty="0"/>
              <a:t>移位</a:t>
            </a:r>
            <a:endParaRPr lang="en-US" altLang="zh-CN" b="1" dirty="0"/>
          </a:p>
          <a:p>
            <a:pPr lvl="1"/>
            <a:r>
              <a:rPr lang="en-US" altLang="zh-CN" b="1" dirty="0"/>
              <a:t>SAL/SHL/SAR/SHR</a:t>
            </a:r>
          </a:p>
          <a:p>
            <a:pPr lvl="1"/>
            <a:r>
              <a:rPr lang="en-US" altLang="zh-CN" b="1" dirty="0"/>
              <a:t>SAR(</a:t>
            </a:r>
            <a:r>
              <a:rPr lang="zh-CN" altLang="en-US" b="1" dirty="0"/>
              <a:t>填上符号位</a:t>
            </a:r>
            <a:r>
              <a:rPr lang="en-US" altLang="zh-CN" b="1" dirty="0"/>
              <a:t>)</a:t>
            </a:r>
            <a:r>
              <a:rPr lang="zh-CN" altLang="en-US" b="1" dirty="0"/>
              <a:t>、</a:t>
            </a:r>
            <a:r>
              <a:rPr lang="en-US" altLang="zh-CN" b="1" dirty="0"/>
              <a:t>SHR(</a:t>
            </a:r>
            <a:r>
              <a:rPr lang="zh-CN" altLang="en-US" b="1" dirty="0"/>
              <a:t>填上</a:t>
            </a:r>
            <a:r>
              <a:rPr lang="en-US" altLang="zh-CN" b="1" dirty="0"/>
              <a:t>0)</a:t>
            </a:r>
          </a:p>
          <a:p>
            <a:pPr lvl="1"/>
            <a:r>
              <a:rPr lang="zh-CN" altLang="en-US" b="1" dirty="0"/>
              <a:t>移位量是立即数或者</a:t>
            </a:r>
            <a:r>
              <a:rPr lang="en-US" altLang="zh-CN" b="1" dirty="0"/>
              <a:t>%cl, </a:t>
            </a:r>
            <a:r>
              <a:rPr lang="zh-CN" altLang="en-US" b="1" dirty="0"/>
              <a:t>用</a:t>
            </a:r>
            <a:r>
              <a:rPr lang="en-US" altLang="zh-CN" b="1" dirty="0"/>
              <a:t>%cl</a:t>
            </a:r>
            <a:r>
              <a:rPr lang="zh-CN" altLang="en-US" b="1" dirty="0"/>
              <a:t>来指定</a:t>
            </a:r>
            <a:r>
              <a:rPr lang="en-US" altLang="zh-CN" b="1" dirty="0" err="1"/>
              <a:t>sar</a:t>
            </a:r>
            <a:r>
              <a:rPr lang="zh-CN" altLang="en-US" b="1" dirty="0"/>
              <a:t>指令的移位量</a:t>
            </a:r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120140" y="3594812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练习</a:t>
            </a:r>
            <a:r>
              <a:rPr lang="en-US" altLang="zh-CN" b="1" dirty="0"/>
              <a:t>3.9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1120140" y="4261850"/>
            <a:ext cx="43776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long shift_left4_rightn(long x, long n)</a:t>
            </a:r>
          </a:p>
          <a:p>
            <a:r>
              <a:rPr lang="en-US" altLang="zh-CN" b="1" dirty="0">
                <a:latin typeface="ZztexMono-Regular"/>
              </a:rPr>
              <a:t>{</a:t>
            </a:r>
          </a:p>
          <a:p>
            <a:r>
              <a:rPr lang="en-US" altLang="zh-CN" b="1" dirty="0">
                <a:latin typeface="ZztexMono-Regular"/>
              </a:rPr>
              <a:t>       x &lt;&lt;= 4;</a:t>
            </a:r>
          </a:p>
          <a:p>
            <a:r>
              <a:rPr lang="en-US" altLang="zh-CN" b="1" dirty="0">
                <a:latin typeface="ZztexMono-Regular"/>
              </a:rPr>
              <a:t>       x &gt;&gt;= n;</a:t>
            </a:r>
          </a:p>
          <a:p>
            <a:r>
              <a:rPr lang="en-US" altLang="zh-CN" b="1" dirty="0">
                <a:latin typeface="ZztexMono-Regular"/>
              </a:rPr>
              <a:t>      return x;</a:t>
            </a:r>
          </a:p>
          <a:p>
            <a:r>
              <a:rPr lang="en-US" altLang="zh-CN" b="1" dirty="0"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5689600" y="4169577"/>
            <a:ext cx="4631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 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x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  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salq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/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shlq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$4, %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rax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x &lt;&lt;= 4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  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n </a:t>
            </a:r>
            <a:r>
              <a:rPr lang="zh-CN" altLang="en-US" b="1" i="1" dirty="0">
                <a:solidFill>
                  <a:srgbClr val="00AEF0"/>
                </a:solidFill>
                <a:latin typeface="ZztexMono-Italic"/>
              </a:rPr>
              <a:t>（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4 bytes</a:t>
            </a:r>
            <a:r>
              <a:rPr lang="zh-CN" altLang="en-US" b="1" i="1" dirty="0">
                <a:solidFill>
                  <a:srgbClr val="00AEF0"/>
                </a:solidFill>
                <a:latin typeface="ZztexMono-Italic"/>
              </a:rPr>
              <a:t>）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  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sarq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 %cl,    %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rax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x &gt;&gt;= n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989320" y="4556083"/>
            <a:ext cx="2148840" cy="25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5989320" y="5118446"/>
            <a:ext cx="2148840" cy="25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2466986" y="3587713"/>
            <a:ext cx="8610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b="1" dirty="0"/>
              <a:t>x</a:t>
            </a:r>
            <a:r>
              <a:rPr lang="zh-CN" altLang="en-US" b="1" dirty="0"/>
              <a:t>和</a:t>
            </a:r>
            <a:r>
              <a:rPr lang="en-US" altLang="zh-CN" b="1" dirty="0"/>
              <a:t>n </a:t>
            </a:r>
            <a:r>
              <a:rPr lang="zh-CN" altLang="en-US" b="1" dirty="0"/>
              <a:t>分别存在</a:t>
            </a:r>
            <a:r>
              <a:rPr lang="en-US" altLang="zh-CN" b="1" dirty="0"/>
              <a:t>%</a:t>
            </a:r>
            <a:r>
              <a:rPr lang="en-US" altLang="zh-CN" b="1" dirty="0" err="1"/>
              <a:t>rdi</a:t>
            </a:r>
            <a:r>
              <a:rPr lang="en-US" altLang="zh-CN" b="1" dirty="0"/>
              <a:t> </a:t>
            </a:r>
            <a:r>
              <a:rPr lang="zh-CN" altLang="en-US" b="1" dirty="0"/>
              <a:t>和 </a:t>
            </a:r>
            <a:r>
              <a:rPr lang="en-US" altLang="zh-CN" b="1" dirty="0"/>
              <a:t>%</a:t>
            </a:r>
            <a:r>
              <a:rPr lang="en-US" altLang="zh-CN" b="1" dirty="0" err="1"/>
              <a:t>rsi</a:t>
            </a:r>
            <a:r>
              <a:rPr lang="en-US" altLang="zh-CN" b="1" dirty="0"/>
              <a:t> </a:t>
            </a:r>
            <a:r>
              <a:rPr lang="zh-CN" altLang="en-US" b="1" dirty="0"/>
              <a:t>中，最终结果存放在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中</a:t>
            </a:r>
            <a:r>
              <a:rPr lang="en-US" altLang="zh-CN" b="1" dirty="0"/>
              <a:t>, </a:t>
            </a:r>
            <a:r>
              <a:rPr lang="zh-CN" altLang="en-US" b="1" dirty="0"/>
              <a:t>请使用算术右移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45064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58</a:t>
            </a:fld>
            <a:endParaRPr lang="zh-CN" altLang="en-US" b="1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3.5.5</a:t>
            </a:r>
            <a:r>
              <a:rPr lang="zh-CN" altLang="en-US" b="1" dirty="0"/>
              <a:t> 特殊算术操作</a:t>
            </a:r>
            <a:endParaRPr lang="en-US" altLang="zh-CN" b="1" dirty="0"/>
          </a:p>
          <a:p>
            <a:pPr lvl="1"/>
            <a:r>
              <a:rPr lang="zh-CN" altLang="en-US" b="1" dirty="0"/>
              <a:t>两个</a:t>
            </a:r>
            <a:r>
              <a:rPr lang="en-US" altLang="zh-CN" b="1" dirty="0"/>
              <a:t>64</a:t>
            </a:r>
            <a:r>
              <a:rPr lang="zh-CN" altLang="en-US" b="1" dirty="0"/>
              <a:t>位数的全</a:t>
            </a:r>
            <a:r>
              <a:rPr lang="en-US" altLang="zh-CN" b="1" dirty="0"/>
              <a:t>128</a:t>
            </a:r>
            <a:r>
              <a:rPr lang="zh-CN" altLang="en-US" b="1" dirty="0"/>
              <a:t>位乘积</a:t>
            </a:r>
            <a:endParaRPr lang="en-US" altLang="zh-CN" b="1" dirty="0"/>
          </a:p>
          <a:p>
            <a:pPr lvl="1"/>
            <a:r>
              <a:rPr lang="zh-CN" altLang="en-US" b="1" dirty="0"/>
              <a:t>指令中只给出一个操作数，另一个操作数隐含</a:t>
            </a:r>
            <a:endParaRPr lang="en-US" altLang="zh-CN" b="1" dirty="0"/>
          </a:p>
          <a:p>
            <a:pPr marL="914400" lvl="2" indent="0">
              <a:buNone/>
            </a:pPr>
            <a:r>
              <a:rPr lang="zh-CN" altLang="en-US" b="1" dirty="0"/>
              <a:t>（乘法是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，除法是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en-US" altLang="zh-CN" b="1" dirty="0"/>
              <a:t>:%</a:t>
            </a:r>
            <a:r>
              <a:rPr lang="en-US" altLang="zh-CN" b="1" dirty="0" err="1"/>
              <a:t>rax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914400" lvl="2" indent="0">
              <a:buNone/>
            </a:pPr>
            <a:r>
              <a:rPr lang="zh-CN" altLang="en-US" b="1" dirty="0"/>
              <a:t>目的操作数也隐含（乘法是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en-US" altLang="zh-CN" b="1" dirty="0"/>
              <a:t>:%</a:t>
            </a:r>
            <a:r>
              <a:rPr lang="en-US" altLang="zh-CN" b="1" dirty="0" err="1"/>
              <a:t>rax</a:t>
            </a:r>
            <a:r>
              <a:rPr lang="zh-CN" altLang="en-US" b="1" dirty="0"/>
              <a:t>，除法商在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余数在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CE33C6-94BD-451C-9D54-3113A79A2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264" y="3090686"/>
            <a:ext cx="10141471" cy="34482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4B34C4-7656-4DDF-81BC-877E8BFB8BCF}"/>
              </a:ext>
            </a:extLst>
          </p:cNvPr>
          <p:cNvSpPr/>
          <p:nvPr/>
        </p:nvSpPr>
        <p:spPr>
          <a:xfrm>
            <a:off x="1381125" y="4495800"/>
            <a:ext cx="723900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cqto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2DC6F1-418D-422A-8F0A-4177D149F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33" y="5213344"/>
            <a:ext cx="930292" cy="3500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81D989-107D-453C-999A-99CDB3D85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958" y="6054720"/>
            <a:ext cx="930292" cy="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67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59</a:t>
            </a:fld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6858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476250" y="1032272"/>
            <a:ext cx="67246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>
              <a:latin typeface="ZztexMono-Italic"/>
            </a:endParaRPr>
          </a:p>
          <a:p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Dest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in 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rdi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 x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rsi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  y  in 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rdx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copy x to multiplicand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mulq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Multiply by y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Store low-order 8 bytes at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dest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Store high-order 8 bytes at dest+8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76250" y="3578305"/>
            <a:ext cx="7627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x in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rdi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y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rsi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qp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rdx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rcx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%r8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copy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qp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move x to lower 8 bytes of dividend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cqto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Sign extend to upper 8 bytes of dividend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idivq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Divide by y</a:t>
            </a:r>
          </a:p>
          <a:p>
            <a:r>
              <a:rPr lang="es-E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s-ES" altLang="zh-CN" b="1" dirty="0">
                <a:solidFill>
                  <a:srgbClr val="000000"/>
                </a:solidFill>
                <a:latin typeface="ZztexMono-Regular"/>
              </a:rPr>
              <a:t>movq %rax, (%r8) 	</a:t>
            </a:r>
            <a:r>
              <a:rPr lang="es-ES" altLang="zh-CN" b="1" i="1" dirty="0">
                <a:solidFill>
                  <a:srgbClr val="00AEF0"/>
                </a:solidFill>
                <a:latin typeface="ZztexMono-Italic"/>
              </a:rPr>
              <a:t>Store quotient at qp</a:t>
            </a:r>
          </a:p>
          <a:p>
            <a:r>
              <a:rPr lang="es-E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s-ES" altLang="zh-CN" b="1" dirty="0">
                <a:solidFill>
                  <a:srgbClr val="000000"/>
                </a:solidFill>
                <a:latin typeface="ZztexMono-Regular"/>
              </a:rPr>
              <a:t>movq %rdx, (%rcx) 	</a:t>
            </a:r>
            <a:r>
              <a:rPr lang="es-ES" altLang="zh-CN" b="1" i="1" dirty="0">
                <a:solidFill>
                  <a:srgbClr val="00AEF0"/>
                </a:solidFill>
                <a:latin typeface="ZztexMono-Italic"/>
              </a:rPr>
              <a:t>Store remainder at rp</a:t>
            </a:r>
          </a:p>
          <a:p>
            <a:r>
              <a:rPr lang="es-E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s-ES" altLang="zh-CN" b="1" dirty="0">
                <a:solidFill>
                  <a:srgbClr val="000000"/>
                </a:solidFill>
                <a:latin typeface="ZztexMono-Regular"/>
              </a:rPr>
              <a:t>ret</a:t>
            </a:r>
            <a:endParaRPr lang="es-ES" altLang="zh-CN" b="1" i="1" dirty="0">
              <a:solidFill>
                <a:srgbClr val="00AEF0"/>
              </a:solidFill>
              <a:latin typeface="ZztexMono-Italic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A46B10-CC6F-41CF-B167-AB6940FFE41F}"/>
              </a:ext>
            </a:extLst>
          </p:cNvPr>
          <p:cNvSpPr/>
          <p:nvPr/>
        </p:nvSpPr>
        <p:spPr>
          <a:xfrm>
            <a:off x="7305040" y="4020235"/>
            <a:ext cx="4674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zh-CN" altLang="en-US" sz="2400" b="1" dirty="0"/>
              <a:t>目的操作数也隐含（乘法是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rdx</a:t>
            </a:r>
            <a:r>
              <a:rPr lang="en-US" altLang="zh-CN" sz="2400" b="1" dirty="0"/>
              <a:t>:%</a:t>
            </a:r>
            <a:r>
              <a:rPr lang="en-US" altLang="zh-CN" sz="2400" b="1" dirty="0" err="1"/>
              <a:t>rax</a:t>
            </a:r>
            <a:r>
              <a:rPr lang="zh-CN" altLang="en-US" sz="2400" b="1" dirty="0"/>
              <a:t>，除法商在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rax</a:t>
            </a:r>
            <a:r>
              <a:rPr lang="zh-CN" altLang="en-US" sz="2400" b="1" dirty="0"/>
              <a:t>余数在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rdx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DAD83-D8C7-4B34-A82A-80FCF73D4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299" y="0"/>
            <a:ext cx="6432725" cy="219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439102"/>
            <a:ext cx="8229600" cy="573088"/>
          </a:xfrm>
        </p:spPr>
        <p:txBody>
          <a:bodyPr/>
          <a:lstStyle/>
          <a:p>
            <a:r>
              <a:rPr lang="en-US" dirty="0"/>
              <a:t>2015 State of the Art</a:t>
            </a:r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8000" y="877888"/>
            <a:ext cx="11145519" cy="4972050"/>
          </a:xfrm>
        </p:spPr>
        <p:txBody>
          <a:bodyPr/>
          <a:lstStyle/>
          <a:p>
            <a:pPr marL="338138" lvl="1" indent="0" defTabSz="895350">
              <a:buNone/>
              <a:tabLst>
                <a:tab pos="23495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Core i7 </a:t>
            </a:r>
            <a:r>
              <a:rPr lang="en-US" sz="2400" dirty="0" err="1">
                <a:solidFill>
                  <a:srgbClr val="FF0000"/>
                </a:solidFill>
              </a:rPr>
              <a:t>Broadwell</a:t>
            </a:r>
            <a:r>
              <a:rPr lang="en-US" sz="2400" dirty="0">
                <a:solidFill>
                  <a:srgbClr val="FF0000"/>
                </a:solidFill>
              </a:rPr>
              <a:t> 2015</a:t>
            </a:r>
          </a:p>
          <a:p>
            <a:pPr marL="223838" indent="-223838" defTabSz="895350">
              <a:tabLst>
                <a:tab pos="2349500" algn="l"/>
              </a:tabLst>
            </a:pPr>
            <a:r>
              <a:rPr lang="zh-CN" altLang="en-US" sz="2800" dirty="0"/>
              <a:t>台式机</a:t>
            </a:r>
            <a:endParaRPr lang="en-US" sz="2800" dirty="0"/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sz="2400" dirty="0"/>
              <a:t>4 cores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zh-CN" altLang="en-US" sz="2400" dirty="0"/>
              <a:t>集显 </a:t>
            </a:r>
            <a:r>
              <a:rPr lang="en-US" sz="2400" dirty="0"/>
              <a:t>Integrated graphics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sz="2400" dirty="0"/>
              <a:t>3.3-3.8 GHz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sz="2400" dirty="0"/>
              <a:t>65W</a:t>
            </a:r>
          </a:p>
          <a:p>
            <a:pPr marL="223838" indent="-223838" defTabSz="895350">
              <a:tabLst>
                <a:tab pos="2349500" algn="l"/>
              </a:tabLst>
            </a:pPr>
            <a:r>
              <a:rPr lang="zh-CN" altLang="en-US" sz="2800" dirty="0"/>
              <a:t>服务器</a:t>
            </a:r>
            <a:endParaRPr lang="en-US" sz="2800" dirty="0"/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sz="2400" dirty="0"/>
              <a:t>8 cores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sz="2400" dirty="0"/>
              <a:t>Integrated I/O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sz="2400" dirty="0"/>
              <a:t>2-2.6 GHz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sz="2400" dirty="0"/>
              <a:t>45W</a:t>
            </a:r>
          </a:p>
          <a:p>
            <a:pPr marL="400050" lvl="1" indent="0" defTabSz="895350">
              <a:buNone/>
              <a:tabLst>
                <a:tab pos="2349500" algn="l"/>
              </a:tabLst>
            </a:pPr>
            <a:r>
              <a:rPr lang="en-US" sz="2400" dirty="0"/>
              <a:t>https://www.intel.com/content/www/us/en/io/xeon-e5-workstation-integrated-io-video.html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37" y="1447800"/>
            <a:ext cx="5032853" cy="43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37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 algn="l"/>
            <a:r>
              <a:rPr lang="zh-CN" altLang="en-US" sz="3200" dirty="0"/>
              <a:t>算术逻辑操作示例</a:t>
            </a:r>
            <a:endParaRPr lang="en-US" sz="3200" dirty="0"/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1676400" y="1752600"/>
            <a:ext cx="3505200" cy="3429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long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arith</a:t>
            </a:r>
            <a:endParaRPr lang="en-US" dirty="0"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(long x, long y, long z)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t1 =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x+y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t2 = z+t1;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t3 = x+4;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t4 = y * 48;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t5 = t3 + t4;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rval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= t2 * t5;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return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rval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}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5334000" y="1193800"/>
            <a:ext cx="5181600" cy="2463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arith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:</a:t>
            </a:r>
          </a:p>
          <a:p>
            <a:pPr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leaq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(%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),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# t1</a:t>
            </a:r>
          </a:p>
          <a:p>
            <a:pPr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addq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      # t2</a:t>
            </a:r>
          </a:p>
          <a:p>
            <a:pPr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leaq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(%rsi,%rsi,2),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endParaRPr lang="en-US" dirty="0"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salq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$4,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        # t4</a:t>
            </a:r>
          </a:p>
          <a:p>
            <a:pPr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leaq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4(%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),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rcx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t5</a:t>
            </a:r>
          </a:p>
          <a:p>
            <a:pPr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imulq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rcx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      #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rval</a:t>
            </a:r>
            <a:endParaRPr lang="en-US" dirty="0"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ret</a:t>
            </a:r>
            <a:endParaRPr lang="en-US" b="1" dirty="0"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72200" y="3733800"/>
          <a:ext cx="3352800" cy="2667000"/>
        </p:xfrm>
        <a:graphic>
          <a:graphicData uri="http://schemas.openxmlformats.org/drawingml/2006/table">
            <a:tbl>
              <a:tblPr firstRow="1" bandRow="1"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y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z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t1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t2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lang="en-US" b="1" i="0" baseline="0" dirty="0" err="1">
                          <a:latin typeface="Courier New"/>
                          <a:cs typeface="Courier New"/>
                        </a:rPr>
                        <a:t>rval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t4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rcx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t5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817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3B8BCD-FD88-4106-8B53-E3FB0179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07BB3E-743D-4008-8225-7E363631CBD4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21379A-8A2B-4DC6-BB07-588311B1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752475"/>
            <a:ext cx="8734425" cy="2343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73C4A7-1AA0-4B4E-9638-C3CC0A3B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3773488"/>
            <a:ext cx="86201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02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3.6 </a:t>
            </a:r>
            <a:r>
              <a:rPr lang="zh-CN" altLang="en-US" b="1" dirty="0"/>
              <a:t>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4420" y="1979176"/>
            <a:ext cx="10427970" cy="3690104"/>
          </a:xfrm>
        </p:spPr>
        <p:txBody>
          <a:bodyPr/>
          <a:lstStyle/>
          <a:p>
            <a:r>
              <a:rPr lang="en-US" altLang="zh-CN" b="1" dirty="0"/>
              <a:t>3.6.1</a:t>
            </a:r>
            <a:r>
              <a:rPr lang="zh-CN" altLang="en-US" b="1" dirty="0"/>
              <a:t> 条件码</a:t>
            </a:r>
            <a:endParaRPr lang="en-US" altLang="zh-CN" b="1" dirty="0"/>
          </a:p>
          <a:p>
            <a:r>
              <a:rPr lang="en-US" altLang="zh-CN" b="1" dirty="0"/>
              <a:t>3.6.3</a:t>
            </a:r>
            <a:r>
              <a:rPr lang="zh-CN" altLang="en-US" b="1" dirty="0"/>
              <a:t> 跳转</a:t>
            </a:r>
            <a:endParaRPr lang="en-US" altLang="zh-CN" b="1" dirty="0"/>
          </a:p>
          <a:p>
            <a:r>
              <a:rPr lang="en-US" altLang="zh-CN" b="1" dirty="0"/>
              <a:t>3.6.6 </a:t>
            </a:r>
            <a:r>
              <a:rPr lang="zh-CN" altLang="en-US" b="1" dirty="0"/>
              <a:t>条件传送</a:t>
            </a:r>
            <a:endParaRPr lang="en-US" altLang="zh-CN" b="1" dirty="0"/>
          </a:p>
          <a:p>
            <a:r>
              <a:rPr lang="en-US" altLang="zh-CN" b="1" dirty="0"/>
              <a:t>3.6.7 </a:t>
            </a:r>
            <a:r>
              <a:rPr lang="zh-CN" altLang="en-US" b="1" dirty="0"/>
              <a:t>循环</a:t>
            </a:r>
            <a:endParaRPr lang="en-US" altLang="zh-CN" b="1" dirty="0"/>
          </a:p>
          <a:p>
            <a:r>
              <a:rPr lang="en-US" altLang="zh-CN" b="1" dirty="0"/>
              <a:t>3.6.8</a:t>
            </a:r>
            <a:r>
              <a:rPr lang="zh-CN" altLang="en-US" b="1" dirty="0"/>
              <a:t> </a:t>
            </a:r>
            <a:r>
              <a:rPr lang="en-US" altLang="zh-CN" b="1" dirty="0"/>
              <a:t>switch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62</a:t>
            </a:fld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48690" y="129210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除了顺序执行外的控制流改变</a:t>
            </a:r>
          </a:p>
        </p:txBody>
      </p:sp>
    </p:spTree>
    <p:extLst>
      <p:ext uri="{BB962C8B-B14F-4D97-AF65-F5344CB8AC3E}">
        <p14:creationId xmlns:p14="http://schemas.microsoft.com/office/powerpoint/2010/main" val="4238058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处理器状态 </a:t>
            </a:r>
            <a:r>
              <a:rPr lang="en-US" dirty="0"/>
              <a:t>(x86-64)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397000"/>
            <a:ext cx="4635500" cy="5435600"/>
          </a:xfrm>
          <a:ln/>
        </p:spPr>
        <p:txBody>
          <a:bodyPr/>
          <a:lstStyle/>
          <a:p>
            <a:r>
              <a:rPr lang="zh-CN" altLang="en-US" dirty="0"/>
              <a:t>程序当前运行信息</a:t>
            </a:r>
            <a:endParaRPr lang="en-US" dirty="0"/>
          </a:p>
          <a:p>
            <a:pPr marL="552450" lvl="1"/>
            <a:r>
              <a:rPr lang="zh-CN" altLang="en-US" dirty="0"/>
              <a:t>临时数据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r>
              <a:rPr lang="en-US" dirty="0"/>
              <a:t>, … )</a:t>
            </a:r>
          </a:p>
          <a:p>
            <a:pPr marL="552450" lvl="1"/>
            <a:r>
              <a:rPr lang="zh-CN" altLang="en-US" dirty="0"/>
              <a:t>运行栈位置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)</a:t>
            </a:r>
          </a:p>
          <a:p>
            <a:pPr marL="552450" lvl="1"/>
            <a:r>
              <a:rPr lang="zh-CN" altLang="en-US" dirty="0"/>
              <a:t>当前代码控制点的位置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%rip</a:t>
            </a:r>
            <a:r>
              <a:rPr lang="en-US" dirty="0"/>
              <a:t>, … )</a:t>
            </a:r>
          </a:p>
          <a:p>
            <a:pPr marL="552450" lvl="1"/>
            <a:r>
              <a:rPr lang="zh-CN" altLang="en-US" dirty="0"/>
              <a:t>当前测试状态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CF, ZF, SF, OF</a:t>
            </a:r>
            <a:r>
              <a:rPr lang="en-US" dirty="0"/>
              <a:t> )</a:t>
            </a:r>
          </a:p>
        </p:txBody>
      </p:sp>
      <p:sp>
        <p:nvSpPr>
          <p:cNvPr id="33797" name="Rectangle 5"/>
          <p:cNvSpPr>
            <a:spLocks/>
          </p:cNvSpPr>
          <p:nvPr/>
        </p:nvSpPr>
        <p:spPr bwMode="auto">
          <a:xfrm>
            <a:off x="7009342" y="5097685"/>
            <a:ext cx="2057400" cy="308610"/>
          </a:xfrm>
          <a:prstGeom prst="rect">
            <a:avLst/>
          </a:prstGeom>
          <a:solidFill>
            <a:srgbClr val="D6D6F4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%rip</a:t>
            </a:r>
          </a:p>
        </p:txBody>
      </p:sp>
      <p:sp>
        <p:nvSpPr>
          <p:cNvPr id="33798" name="Rectangle 6"/>
          <p:cNvSpPr>
            <a:spLocks/>
          </p:cNvSpPr>
          <p:nvPr/>
        </p:nvSpPr>
        <p:spPr bwMode="auto">
          <a:xfrm>
            <a:off x="7009343" y="1516286"/>
            <a:ext cx="1037015" cy="384721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Registers</a:t>
            </a:r>
          </a:p>
        </p:txBody>
      </p:sp>
      <p:sp>
        <p:nvSpPr>
          <p:cNvPr id="33799" name="Rectangle 7"/>
          <p:cNvSpPr>
            <a:spLocks/>
          </p:cNvSpPr>
          <p:nvPr/>
        </p:nvSpPr>
        <p:spPr bwMode="auto">
          <a:xfrm>
            <a:off x="4523770" y="5326285"/>
            <a:ext cx="1898650" cy="3810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Current stack top</a:t>
            </a:r>
          </a:p>
        </p:txBody>
      </p:sp>
      <p:sp>
        <p:nvSpPr>
          <p:cNvPr id="33801" name="Rectangle 9"/>
          <p:cNvSpPr>
            <a:spLocks/>
          </p:cNvSpPr>
          <p:nvPr/>
        </p:nvSpPr>
        <p:spPr bwMode="auto">
          <a:xfrm>
            <a:off x="9219142" y="5021485"/>
            <a:ext cx="2063750" cy="3810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Instruction pointer</a:t>
            </a:r>
          </a:p>
        </p:txBody>
      </p:sp>
      <p:sp>
        <p:nvSpPr>
          <p:cNvPr id="33802" name="Rectangle 10"/>
          <p:cNvSpPr>
            <a:spLocks/>
          </p:cNvSpPr>
          <p:nvPr/>
        </p:nvSpPr>
        <p:spPr bwMode="auto">
          <a:xfrm>
            <a:off x="70283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charset="0"/>
                <a:cs typeface="Courier New Bold" charset="0"/>
                <a:sym typeface="Courier New Bold" charset="0"/>
              </a:rPr>
              <a:t>CF</a:t>
            </a:r>
          </a:p>
        </p:txBody>
      </p:sp>
      <p:sp>
        <p:nvSpPr>
          <p:cNvPr id="33803" name="Rectangle 11"/>
          <p:cNvSpPr>
            <a:spLocks/>
          </p:cNvSpPr>
          <p:nvPr/>
        </p:nvSpPr>
        <p:spPr bwMode="auto">
          <a:xfrm>
            <a:off x="77014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charset="0"/>
                <a:cs typeface="Courier New Bold" charset="0"/>
                <a:sym typeface="Courier New Bold" charset="0"/>
              </a:rPr>
              <a:t>ZF</a:t>
            </a:r>
          </a:p>
        </p:txBody>
      </p:sp>
      <p:sp>
        <p:nvSpPr>
          <p:cNvPr id="33804" name="Rectangle 12"/>
          <p:cNvSpPr>
            <a:spLocks/>
          </p:cNvSpPr>
          <p:nvPr/>
        </p:nvSpPr>
        <p:spPr bwMode="auto">
          <a:xfrm>
            <a:off x="83745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charset="0"/>
                <a:cs typeface="Courier New Bold" charset="0"/>
                <a:sym typeface="Courier New Bold" charset="0"/>
              </a:rPr>
              <a:t>SF</a:t>
            </a:r>
          </a:p>
        </p:txBody>
      </p:sp>
      <p:sp>
        <p:nvSpPr>
          <p:cNvPr id="33805" name="Rectangle 13"/>
          <p:cNvSpPr>
            <a:spLocks/>
          </p:cNvSpPr>
          <p:nvPr/>
        </p:nvSpPr>
        <p:spPr bwMode="auto">
          <a:xfrm>
            <a:off x="90476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charset="0"/>
                <a:cs typeface="Courier New Bold" charset="0"/>
                <a:sym typeface="Courier New Bold" charset="0"/>
              </a:rPr>
              <a:t>OF</a:t>
            </a:r>
          </a:p>
        </p:txBody>
      </p:sp>
      <p:sp>
        <p:nvSpPr>
          <p:cNvPr id="33806" name="Rectangle 14"/>
          <p:cNvSpPr>
            <a:spLocks/>
          </p:cNvSpPr>
          <p:nvPr/>
        </p:nvSpPr>
        <p:spPr bwMode="auto">
          <a:xfrm>
            <a:off x="9732358" y="5707285"/>
            <a:ext cx="1801812" cy="4445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Condition codes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009342" y="1973485"/>
            <a:ext cx="4296228" cy="2743200"/>
            <a:chOff x="762000" y="1143000"/>
            <a:chExt cx="7518400" cy="4800600"/>
          </a:xfrm>
        </p:grpSpPr>
        <p:sp>
          <p:nvSpPr>
            <p:cNvPr id="27" name="Rectangle 1"/>
            <p:cNvSpPr>
              <a:spLocks/>
            </p:cNvSpPr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%rsp</a:t>
              </a:r>
            </a:p>
          </p:txBody>
        </p:sp>
        <p:sp>
          <p:nvSpPr>
            <p:cNvPr id="28" name="Rectangle 22"/>
            <p:cNvSpPr>
              <a:spLocks/>
            </p:cNvSpPr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29" name="Rectangle 23"/>
            <p:cNvSpPr>
              <a:spLocks/>
            </p:cNvSpPr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30" name="Rectangle 24"/>
            <p:cNvSpPr>
              <a:spLocks/>
            </p:cNvSpPr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%r10</a:t>
              </a:r>
            </a:p>
          </p:txBody>
        </p:sp>
        <p:sp>
          <p:nvSpPr>
            <p:cNvPr id="31" name="Rectangle 25"/>
            <p:cNvSpPr>
              <a:spLocks/>
            </p:cNvSpPr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%r11</a:t>
              </a:r>
            </a:p>
          </p:txBody>
        </p:sp>
        <p:sp>
          <p:nvSpPr>
            <p:cNvPr id="32" name="Rectangle 26"/>
            <p:cNvSpPr>
              <a:spLocks/>
            </p:cNvSpPr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%r12</a:t>
              </a:r>
            </a:p>
          </p:txBody>
        </p:sp>
        <p:sp>
          <p:nvSpPr>
            <p:cNvPr id="33" name="Rectangle 27"/>
            <p:cNvSpPr>
              <a:spLocks/>
            </p:cNvSpPr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%r13</a:t>
              </a:r>
            </a:p>
          </p:txBody>
        </p:sp>
        <p:sp>
          <p:nvSpPr>
            <p:cNvPr id="34" name="Rectangle 28"/>
            <p:cNvSpPr>
              <a:spLocks/>
            </p:cNvSpPr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%r14</a:t>
              </a:r>
            </a:p>
          </p:txBody>
        </p:sp>
        <p:sp>
          <p:nvSpPr>
            <p:cNvPr id="35" name="Rectangle 29"/>
            <p:cNvSpPr>
              <a:spLocks/>
            </p:cNvSpPr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%r15</a:t>
              </a:r>
            </a:p>
          </p:txBody>
        </p:sp>
        <p:sp>
          <p:nvSpPr>
            <p:cNvPr id="36" name="Rectangle 30"/>
            <p:cNvSpPr>
              <a:spLocks/>
            </p:cNvSpPr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dirty="0" err="1">
                  <a:latin typeface="Courier New Bold" charset="0"/>
                  <a:cs typeface="Courier New Bold" charset="0"/>
                  <a:sym typeface="Courier New Bold" charset="0"/>
                </a:rPr>
                <a:t>rax</a:t>
              </a:r>
              <a:endParaRPr lang="en-US" dirty="0"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37" name="Rectangle 31"/>
            <p:cNvSpPr>
              <a:spLocks/>
            </p:cNvSpPr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dirty="0" err="1">
                  <a:latin typeface="Courier New Bold" charset="0"/>
                  <a:cs typeface="Courier New Bold" charset="0"/>
                  <a:sym typeface="Courier New Bold" charset="0"/>
                </a:rPr>
                <a:t>rbx</a:t>
              </a:r>
              <a:endParaRPr lang="en-US" dirty="0"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38" name="Rectangle 32"/>
            <p:cNvSpPr>
              <a:spLocks/>
            </p:cNvSpPr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%rcx</a:t>
              </a:r>
            </a:p>
          </p:txBody>
        </p:sp>
        <p:sp>
          <p:nvSpPr>
            <p:cNvPr id="39" name="Rectangle 33"/>
            <p:cNvSpPr>
              <a:spLocks/>
            </p:cNvSpPr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%rdx</a:t>
              </a:r>
            </a:p>
          </p:txBody>
        </p:sp>
        <p:sp>
          <p:nvSpPr>
            <p:cNvPr id="40" name="Rectangle 34"/>
            <p:cNvSpPr>
              <a:spLocks/>
            </p:cNvSpPr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%rsi</a:t>
              </a:r>
            </a:p>
          </p:txBody>
        </p:sp>
        <p:sp>
          <p:nvSpPr>
            <p:cNvPr id="41" name="Rectangle 35"/>
            <p:cNvSpPr>
              <a:spLocks/>
            </p:cNvSpPr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%rdi</a:t>
              </a:r>
            </a:p>
          </p:txBody>
        </p:sp>
        <p:sp>
          <p:nvSpPr>
            <p:cNvPr id="42" name="Rectangle 36"/>
            <p:cNvSpPr>
              <a:spLocks/>
            </p:cNvSpPr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charset="0"/>
                  <a:cs typeface="Courier New Bold" charset="0"/>
                  <a:sym typeface="Courier New Bold" charset="0"/>
                </a:rPr>
                <a:t>%rbp</a:t>
              </a:r>
            </a:p>
          </p:txBody>
        </p:sp>
      </p:grpSp>
      <p:cxnSp>
        <p:nvCxnSpPr>
          <p:cNvPr id="3" name="Straight Arrow Connector 2"/>
          <p:cNvCxnSpPr>
            <a:endCxn id="27" idx="1"/>
          </p:cNvCxnSpPr>
          <p:nvPr/>
        </p:nvCxnSpPr>
        <p:spPr bwMode="auto">
          <a:xfrm flipV="1">
            <a:off x="6200170" y="4215943"/>
            <a:ext cx="809172" cy="118654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37518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51510"/>
            <a:ext cx="10972800" cy="3015615"/>
          </a:xfrm>
        </p:spPr>
        <p:txBody>
          <a:bodyPr/>
          <a:lstStyle/>
          <a:p>
            <a:r>
              <a:rPr lang="en-US" altLang="zh-CN" b="1" dirty="0"/>
              <a:t>3.6.1</a:t>
            </a:r>
            <a:r>
              <a:rPr lang="zh-CN" altLang="en-US" b="1" dirty="0"/>
              <a:t> 条件码</a:t>
            </a:r>
            <a:endParaRPr lang="en-US" altLang="zh-CN" b="1" dirty="0"/>
          </a:p>
          <a:p>
            <a:pPr lvl="1"/>
            <a:r>
              <a:rPr lang="en-US" altLang="zh-CN" b="1" dirty="0"/>
              <a:t>X86-64</a:t>
            </a:r>
            <a:r>
              <a:rPr lang="zh-CN" altLang="en-US" b="1" dirty="0"/>
              <a:t>上的条件码：</a:t>
            </a:r>
            <a:endParaRPr lang="en-US" altLang="zh-CN" b="1" dirty="0"/>
          </a:p>
          <a:p>
            <a:pPr lvl="2"/>
            <a:r>
              <a:rPr lang="en-US" altLang="zh-CN" b="1" dirty="0"/>
              <a:t>CF: Carry Flag. </a:t>
            </a:r>
            <a:r>
              <a:rPr lang="zh-CN" altLang="en-US" b="1" dirty="0"/>
              <a:t>进位标志（无符号数的溢出）</a:t>
            </a:r>
            <a:endParaRPr lang="en-US" altLang="zh-CN" b="1" dirty="0"/>
          </a:p>
          <a:p>
            <a:pPr lvl="2"/>
            <a:r>
              <a:rPr lang="en-US" altLang="zh-CN" b="1" dirty="0"/>
              <a:t>ZF: Zero Flag. </a:t>
            </a:r>
            <a:r>
              <a:rPr lang="zh-CN" altLang="en-US" b="1" dirty="0"/>
              <a:t> 结果为零标志</a:t>
            </a:r>
            <a:endParaRPr lang="en-US" altLang="zh-CN" b="1" dirty="0"/>
          </a:p>
          <a:p>
            <a:pPr lvl="2"/>
            <a:r>
              <a:rPr lang="en-US" altLang="zh-CN" b="1" dirty="0"/>
              <a:t>SF: Sign Flag. </a:t>
            </a:r>
            <a:r>
              <a:rPr lang="zh-CN" altLang="en-US" b="1" dirty="0"/>
              <a:t> 符号标志（结果为负时标志位为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en-US" altLang="zh-CN" b="1" dirty="0"/>
              <a:t>OF: Overflow Flag. </a:t>
            </a:r>
            <a:r>
              <a:rPr lang="zh-CN" altLang="en-US" b="1" dirty="0"/>
              <a:t>溢出标志（正溢出或负溢出）</a:t>
            </a: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r>
              <a:rPr lang="en-US" altLang="zh-CN" b="1" dirty="0"/>
              <a:t>t=</a:t>
            </a:r>
            <a:r>
              <a:rPr lang="en-US" altLang="zh-CN" b="1" dirty="0" err="1"/>
              <a:t>a+b</a:t>
            </a: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r>
              <a:rPr lang="en-US" altLang="zh-CN" b="1" dirty="0" err="1"/>
              <a:t>leaq</a:t>
            </a:r>
            <a:r>
              <a:rPr lang="en-US" altLang="zh-CN" b="1" dirty="0"/>
              <a:t> </a:t>
            </a:r>
            <a:r>
              <a:rPr lang="zh-CN" altLang="en-US" b="1" dirty="0"/>
              <a:t>指令不改变任何条件码</a:t>
            </a: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64</a:t>
            </a:fld>
            <a:endParaRPr lang="zh-CN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4305843"/>
            <a:ext cx="100488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410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51510"/>
            <a:ext cx="10972800" cy="4503420"/>
          </a:xfrm>
        </p:spPr>
        <p:txBody>
          <a:bodyPr/>
          <a:lstStyle/>
          <a:p>
            <a:r>
              <a:rPr lang="en-US" altLang="zh-CN" b="1" dirty="0"/>
              <a:t>3.6.1</a:t>
            </a:r>
            <a:r>
              <a:rPr lang="zh-CN" altLang="en-US" b="1" dirty="0"/>
              <a:t> 条件码</a:t>
            </a:r>
            <a:endParaRPr lang="en-US" altLang="zh-CN" b="1" dirty="0"/>
          </a:p>
          <a:p>
            <a:pPr lvl="1"/>
            <a:r>
              <a:rPr lang="zh-CN" altLang="en-US" b="1" dirty="0"/>
              <a:t>除了前面的算术和逻辑指令会改变标志外，以下指令只改变标志</a:t>
            </a:r>
            <a:endParaRPr lang="en-US" altLang="zh-CN" b="1" dirty="0"/>
          </a:p>
          <a:p>
            <a:pPr lvl="1"/>
            <a:r>
              <a:rPr lang="zh-CN" altLang="en-US" b="1" dirty="0"/>
              <a:t>不改变任何寄存器的值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2"/>
            <a:r>
              <a:rPr lang="en-US" altLang="zh-CN" b="1" dirty="0"/>
              <a:t>CMP</a:t>
            </a:r>
            <a:r>
              <a:rPr lang="zh-CN" altLang="en-US" b="1" dirty="0"/>
              <a:t>和</a:t>
            </a:r>
            <a:r>
              <a:rPr lang="en-US" altLang="zh-CN" b="1" dirty="0"/>
              <a:t>SUB</a:t>
            </a:r>
            <a:r>
              <a:rPr lang="zh-CN" altLang="en-US" b="1" dirty="0"/>
              <a:t>指令行为是一样的</a:t>
            </a:r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r>
              <a:rPr lang="en-US" altLang="zh-CN" b="1" dirty="0"/>
              <a:t>TEST</a:t>
            </a:r>
            <a:r>
              <a:rPr lang="zh-CN" altLang="en-US" b="1" dirty="0"/>
              <a:t>和</a:t>
            </a:r>
            <a:r>
              <a:rPr lang="en-US" altLang="zh-CN" b="1" dirty="0"/>
              <a:t>AND</a:t>
            </a:r>
            <a:r>
              <a:rPr lang="zh-CN" altLang="en-US" b="1" dirty="0"/>
              <a:t>指令行为是一样的</a:t>
            </a:r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65</a:t>
            </a:fld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9E4CAD-7456-4DF3-AEA0-84F2CA5C6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230" y="2258156"/>
            <a:ext cx="5139725" cy="42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77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66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651510"/>
            <a:ext cx="11439646" cy="19431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3.6.2 </a:t>
            </a:r>
            <a:r>
              <a:rPr lang="zh-CN" altLang="en-US" b="1" dirty="0"/>
              <a:t>访问条件码</a:t>
            </a:r>
            <a:endParaRPr lang="en-US" altLang="zh-CN" b="1" dirty="0"/>
          </a:p>
          <a:p>
            <a:pPr lvl="2"/>
            <a:r>
              <a:rPr lang="zh-CN" altLang="en-US" b="1" dirty="0"/>
              <a:t>利用条件码状态设置某个字节（可以是内存单元或</a:t>
            </a:r>
            <a:r>
              <a:rPr lang="en-US" altLang="zh-CN" b="1" dirty="0"/>
              <a:t>16</a:t>
            </a:r>
            <a:r>
              <a:rPr lang="zh-CN" altLang="en-US" b="1" dirty="0"/>
              <a:t>个单字节寄存器之一）</a:t>
            </a:r>
            <a:endParaRPr lang="en-US" altLang="zh-CN" b="1" dirty="0"/>
          </a:p>
          <a:p>
            <a:pPr lvl="2"/>
            <a:r>
              <a:rPr lang="zh-CN" altLang="en-US" b="1" dirty="0"/>
              <a:t>利用条件码完成跳转，根据条件码而有条件地完成数据传送</a:t>
            </a:r>
            <a:endParaRPr lang="en-US" altLang="zh-CN" b="1" dirty="0"/>
          </a:p>
          <a:p>
            <a:pPr lvl="2"/>
            <a:r>
              <a:rPr lang="zh-CN" altLang="en-US" b="1" dirty="0"/>
              <a:t>不影响其他剩余</a:t>
            </a:r>
            <a:r>
              <a:rPr lang="en-US" altLang="zh-CN" b="1" dirty="0"/>
              <a:t>7</a:t>
            </a:r>
            <a:r>
              <a:rPr lang="zh-CN" altLang="en-US" b="1" dirty="0"/>
              <a:t>个字节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AB6F82-773F-4BEE-A22D-20AEEEC08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9998" y="2446398"/>
            <a:ext cx="7226355" cy="41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06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2286000" y="4800600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%rsp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x86-64 </a:t>
            </a:r>
            <a:r>
              <a:rPr lang="zh-CN" altLang="en-US" dirty="0"/>
              <a:t>整数寄存器</a:t>
            </a:r>
            <a:endParaRPr lang="en-US" dirty="0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842683" y="6019800"/>
            <a:ext cx="7329487" cy="838200"/>
          </a:xfrm>
          <a:ln/>
        </p:spPr>
        <p:txBody>
          <a:bodyPr/>
          <a:lstStyle/>
          <a:p>
            <a:pPr lvl="1"/>
            <a:r>
              <a:rPr lang="en-US" dirty="0"/>
              <a:t>Can reference low-order byte</a:t>
            </a:r>
          </a:p>
        </p:txBody>
      </p:sp>
      <p:sp>
        <p:nvSpPr>
          <p:cNvPr id="27654" name="Rectangle 6"/>
          <p:cNvSpPr>
            <a:spLocks/>
          </p:cNvSpPr>
          <p:nvPr/>
        </p:nvSpPr>
        <p:spPr bwMode="auto">
          <a:xfrm>
            <a:off x="5181600" y="1181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%al</a:t>
            </a:r>
          </a:p>
        </p:txBody>
      </p:sp>
      <p:sp>
        <p:nvSpPr>
          <p:cNvPr id="27655" name="Rectangle 7"/>
          <p:cNvSpPr>
            <a:spLocks/>
          </p:cNvSpPr>
          <p:nvPr/>
        </p:nvSpPr>
        <p:spPr bwMode="auto">
          <a:xfrm>
            <a:off x="5181600" y="1790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err="1">
                <a:latin typeface="Courier New Bold" charset="0"/>
                <a:cs typeface="Courier New Bold" charset="0"/>
                <a:sym typeface="Courier New Bold" charset="0"/>
              </a:rPr>
              <a:t>bl</a:t>
            </a:r>
            <a:endParaRPr lang="en-US" sz="1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6" name="Rectangle 8"/>
          <p:cNvSpPr>
            <a:spLocks/>
          </p:cNvSpPr>
          <p:nvPr/>
        </p:nvSpPr>
        <p:spPr bwMode="auto">
          <a:xfrm>
            <a:off x="5181600" y="2400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%cl</a:t>
            </a:r>
          </a:p>
        </p:txBody>
      </p:sp>
      <p:sp>
        <p:nvSpPr>
          <p:cNvPr id="27657" name="Rectangle 9"/>
          <p:cNvSpPr>
            <a:spLocks/>
          </p:cNvSpPr>
          <p:nvPr/>
        </p:nvSpPr>
        <p:spPr bwMode="auto">
          <a:xfrm>
            <a:off x="5181600" y="30099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%dl</a:t>
            </a:r>
          </a:p>
        </p:txBody>
      </p:sp>
      <p:sp>
        <p:nvSpPr>
          <p:cNvPr id="27658" name="Rectangle 10"/>
          <p:cNvSpPr>
            <a:spLocks/>
          </p:cNvSpPr>
          <p:nvPr/>
        </p:nvSpPr>
        <p:spPr bwMode="auto">
          <a:xfrm>
            <a:off x="5181600" y="36195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err="1">
                <a:latin typeface="Courier New Bold" charset="0"/>
                <a:cs typeface="Courier New Bold" charset="0"/>
                <a:sym typeface="Courier New Bold" charset="0"/>
              </a:rPr>
              <a:t>sil</a:t>
            </a:r>
            <a:endParaRPr lang="en-US" sz="1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9" name="Rectangle 11"/>
          <p:cNvSpPr>
            <a:spLocks/>
          </p:cNvSpPr>
          <p:nvPr/>
        </p:nvSpPr>
        <p:spPr bwMode="auto">
          <a:xfrm>
            <a:off x="5181600" y="4229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err="1">
                <a:latin typeface="Courier New Bold" charset="0"/>
                <a:cs typeface="Courier New Bold" charset="0"/>
                <a:sym typeface="Courier New Bold" charset="0"/>
              </a:rPr>
              <a:t>dil</a:t>
            </a:r>
            <a:endParaRPr lang="en-US" sz="1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0" name="Rectangle 12"/>
          <p:cNvSpPr>
            <a:spLocks/>
          </p:cNvSpPr>
          <p:nvPr/>
        </p:nvSpPr>
        <p:spPr bwMode="auto">
          <a:xfrm>
            <a:off x="5173651" y="4838700"/>
            <a:ext cx="655649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err="1">
                <a:latin typeface="Courier New Bold" charset="0"/>
                <a:cs typeface="Courier New Bold" charset="0"/>
                <a:sym typeface="Courier New Bold" charset="0"/>
              </a:rPr>
              <a:t>spl</a:t>
            </a:r>
            <a:endParaRPr lang="en-US" sz="1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1" name="Rectangle 13"/>
          <p:cNvSpPr>
            <a:spLocks/>
          </p:cNvSpPr>
          <p:nvPr/>
        </p:nvSpPr>
        <p:spPr bwMode="auto">
          <a:xfrm>
            <a:off x="5181600" y="54356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err="1">
                <a:latin typeface="Courier New Bold" charset="0"/>
                <a:cs typeface="Courier New Bold" charset="0"/>
                <a:sym typeface="Courier New Bold" charset="0"/>
              </a:rPr>
              <a:t>bpl</a:t>
            </a:r>
            <a:endParaRPr lang="en-US" sz="1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2" name="Rectangle 14"/>
          <p:cNvSpPr>
            <a:spLocks/>
          </p:cNvSpPr>
          <p:nvPr/>
        </p:nvSpPr>
        <p:spPr bwMode="auto">
          <a:xfrm>
            <a:off x="9144000" y="1181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%r8b</a:t>
            </a:r>
          </a:p>
        </p:txBody>
      </p:sp>
      <p:sp>
        <p:nvSpPr>
          <p:cNvPr id="27663" name="Rectangle 15"/>
          <p:cNvSpPr>
            <a:spLocks/>
          </p:cNvSpPr>
          <p:nvPr/>
        </p:nvSpPr>
        <p:spPr bwMode="auto">
          <a:xfrm>
            <a:off x="9144000" y="1790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%r9b</a:t>
            </a:r>
          </a:p>
        </p:txBody>
      </p:sp>
      <p:sp>
        <p:nvSpPr>
          <p:cNvPr id="27664" name="Rectangle 16"/>
          <p:cNvSpPr>
            <a:spLocks/>
          </p:cNvSpPr>
          <p:nvPr/>
        </p:nvSpPr>
        <p:spPr bwMode="auto">
          <a:xfrm>
            <a:off x="9144000" y="2400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%r10b</a:t>
            </a:r>
          </a:p>
        </p:txBody>
      </p:sp>
      <p:sp>
        <p:nvSpPr>
          <p:cNvPr id="27665" name="Rectangle 17"/>
          <p:cNvSpPr>
            <a:spLocks/>
          </p:cNvSpPr>
          <p:nvPr/>
        </p:nvSpPr>
        <p:spPr bwMode="auto">
          <a:xfrm>
            <a:off x="9144000" y="30099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%r11b</a:t>
            </a:r>
          </a:p>
        </p:txBody>
      </p:sp>
      <p:sp>
        <p:nvSpPr>
          <p:cNvPr id="27666" name="Rectangle 18"/>
          <p:cNvSpPr>
            <a:spLocks/>
          </p:cNvSpPr>
          <p:nvPr/>
        </p:nvSpPr>
        <p:spPr bwMode="auto">
          <a:xfrm>
            <a:off x="9144000" y="36195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%r12b</a:t>
            </a:r>
          </a:p>
        </p:txBody>
      </p:sp>
      <p:sp>
        <p:nvSpPr>
          <p:cNvPr id="27667" name="Rectangle 19"/>
          <p:cNvSpPr>
            <a:spLocks/>
          </p:cNvSpPr>
          <p:nvPr/>
        </p:nvSpPr>
        <p:spPr bwMode="auto">
          <a:xfrm>
            <a:off x="9144000" y="4229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%r13b</a:t>
            </a:r>
          </a:p>
        </p:txBody>
      </p:sp>
      <p:sp>
        <p:nvSpPr>
          <p:cNvPr id="27668" name="Rectangle 20"/>
          <p:cNvSpPr>
            <a:spLocks/>
          </p:cNvSpPr>
          <p:nvPr/>
        </p:nvSpPr>
        <p:spPr bwMode="auto">
          <a:xfrm>
            <a:off x="9144000" y="4838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%r14b</a:t>
            </a:r>
          </a:p>
        </p:txBody>
      </p:sp>
      <p:sp>
        <p:nvSpPr>
          <p:cNvPr id="27669" name="Rectangle 21"/>
          <p:cNvSpPr>
            <a:spLocks/>
          </p:cNvSpPr>
          <p:nvPr/>
        </p:nvSpPr>
        <p:spPr bwMode="auto">
          <a:xfrm>
            <a:off x="9144000" y="5448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charset="0"/>
                <a:cs typeface="Courier New Bold" charset="0"/>
                <a:sym typeface="Courier New Bold" charset="0"/>
              </a:rPr>
              <a:t>%r15b</a:t>
            </a:r>
          </a:p>
        </p:txBody>
      </p:sp>
      <p:sp>
        <p:nvSpPr>
          <p:cNvPr id="27670" name="Rectangle 22"/>
          <p:cNvSpPr>
            <a:spLocks/>
          </p:cNvSpPr>
          <p:nvPr/>
        </p:nvSpPr>
        <p:spPr bwMode="auto">
          <a:xfrm>
            <a:off x="62484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%r8</a:t>
            </a:r>
          </a:p>
        </p:txBody>
      </p:sp>
      <p:sp>
        <p:nvSpPr>
          <p:cNvPr id="27671" name="Rectangle 23"/>
          <p:cNvSpPr>
            <a:spLocks/>
          </p:cNvSpPr>
          <p:nvPr/>
        </p:nvSpPr>
        <p:spPr bwMode="auto">
          <a:xfrm>
            <a:off x="62484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%r9</a:t>
            </a:r>
          </a:p>
        </p:txBody>
      </p:sp>
      <p:sp>
        <p:nvSpPr>
          <p:cNvPr id="27672" name="Rectangle 24"/>
          <p:cNvSpPr>
            <a:spLocks/>
          </p:cNvSpPr>
          <p:nvPr/>
        </p:nvSpPr>
        <p:spPr bwMode="auto">
          <a:xfrm>
            <a:off x="62484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</a:p>
        </p:txBody>
      </p:sp>
      <p:sp>
        <p:nvSpPr>
          <p:cNvPr id="27673" name="Rectangle 25"/>
          <p:cNvSpPr>
            <a:spLocks/>
          </p:cNvSpPr>
          <p:nvPr/>
        </p:nvSpPr>
        <p:spPr bwMode="auto">
          <a:xfrm>
            <a:off x="62484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</a:p>
        </p:txBody>
      </p:sp>
      <p:sp>
        <p:nvSpPr>
          <p:cNvPr id="27674" name="Rectangle 26"/>
          <p:cNvSpPr>
            <a:spLocks/>
          </p:cNvSpPr>
          <p:nvPr/>
        </p:nvSpPr>
        <p:spPr bwMode="auto">
          <a:xfrm>
            <a:off x="62484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</a:p>
        </p:txBody>
      </p:sp>
      <p:sp>
        <p:nvSpPr>
          <p:cNvPr id="27675" name="Rectangle 27"/>
          <p:cNvSpPr>
            <a:spLocks/>
          </p:cNvSpPr>
          <p:nvPr/>
        </p:nvSpPr>
        <p:spPr bwMode="auto">
          <a:xfrm>
            <a:off x="62484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</a:p>
        </p:txBody>
      </p:sp>
      <p:sp>
        <p:nvSpPr>
          <p:cNvPr id="27676" name="Rectangle 28"/>
          <p:cNvSpPr>
            <a:spLocks/>
          </p:cNvSpPr>
          <p:nvPr/>
        </p:nvSpPr>
        <p:spPr bwMode="auto">
          <a:xfrm>
            <a:off x="6248400" y="4800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</a:p>
        </p:txBody>
      </p:sp>
      <p:sp>
        <p:nvSpPr>
          <p:cNvPr id="27677" name="Rectangle 29"/>
          <p:cNvSpPr>
            <a:spLocks/>
          </p:cNvSpPr>
          <p:nvPr/>
        </p:nvSpPr>
        <p:spPr bwMode="auto">
          <a:xfrm>
            <a:off x="62484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</a:p>
        </p:txBody>
      </p:sp>
      <p:sp>
        <p:nvSpPr>
          <p:cNvPr id="27678" name="Rectangle 30"/>
          <p:cNvSpPr>
            <a:spLocks/>
          </p:cNvSpPr>
          <p:nvPr/>
        </p:nvSpPr>
        <p:spPr bwMode="auto">
          <a:xfrm>
            <a:off x="22860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9" name="Rectangle 31"/>
          <p:cNvSpPr>
            <a:spLocks/>
          </p:cNvSpPr>
          <p:nvPr/>
        </p:nvSpPr>
        <p:spPr bwMode="auto">
          <a:xfrm>
            <a:off x="22860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0" name="Rectangle 32"/>
          <p:cNvSpPr>
            <a:spLocks/>
          </p:cNvSpPr>
          <p:nvPr/>
        </p:nvSpPr>
        <p:spPr bwMode="auto">
          <a:xfrm>
            <a:off x="22860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%rcx</a:t>
            </a:r>
          </a:p>
        </p:txBody>
      </p:sp>
      <p:sp>
        <p:nvSpPr>
          <p:cNvPr id="27681" name="Rectangle 33"/>
          <p:cNvSpPr>
            <a:spLocks/>
          </p:cNvSpPr>
          <p:nvPr/>
        </p:nvSpPr>
        <p:spPr bwMode="auto">
          <a:xfrm>
            <a:off x="22860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%rdx</a:t>
            </a:r>
          </a:p>
        </p:txBody>
      </p:sp>
      <p:sp>
        <p:nvSpPr>
          <p:cNvPr id="27682" name="Rectangle 34"/>
          <p:cNvSpPr>
            <a:spLocks/>
          </p:cNvSpPr>
          <p:nvPr/>
        </p:nvSpPr>
        <p:spPr bwMode="auto">
          <a:xfrm>
            <a:off x="22860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%rsi</a:t>
            </a:r>
          </a:p>
        </p:txBody>
      </p:sp>
      <p:sp>
        <p:nvSpPr>
          <p:cNvPr id="27683" name="Rectangle 35"/>
          <p:cNvSpPr>
            <a:spLocks/>
          </p:cNvSpPr>
          <p:nvPr/>
        </p:nvSpPr>
        <p:spPr bwMode="auto">
          <a:xfrm>
            <a:off x="22860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%rdi</a:t>
            </a:r>
          </a:p>
        </p:txBody>
      </p:sp>
      <p:sp>
        <p:nvSpPr>
          <p:cNvPr id="27684" name="Rectangle 36"/>
          <p:cNvSpPr>
            <a:spLocks/>
          </p:cNvSpPr>
          <p:nvPr/>
        </p:nvSpPr>
        <p:spPr bwMode="auto">
          <a:xfrm>
            <a:off x="22860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charset="0"/>
                <a:cs typeface="Courier New Bold" charset="0"/>
                <a:sym typeface="Courier New Bold" charset="0"/>
              </a:rPr>
              <a:t>%rbp</a:t>
            </a:r>
          </a:p>
        </p:txBody>
      </p:sp>
    </p:spTree>
    <p:extLst>
      <p:ext uri="{BB962C8B-B14F-4D97-AF65-F5344CB8AC3E}">
        <p14:creationId xmlns:p14="http://schemas.microsoft.com/office/powerpoint/2010/main" val="3343952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50ABD-F025-436F-AC89-1A3940FB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1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>
                <a:solidFill>
                  <a:srgbClr val="0070C0"/>
                </a:solidFill>
              </a:rPr>
              <a:t>int comp(</a:t>
            </a:r>
            <a:r>
              <a:rPr lang="en-US" altLang="zh-CN" i="1" dirty="0" err="1">
                <a:solidFill>
                  <a:srgbClr val="0070C0"/>
                </a:solidFill>
              </a:rPr>
              <a:t>data_t</a:t>
            </a:r>
            <a:r>
              <a:rPr lang="en-US" altLang="zh-CN" i="1" dirty="0">
                <a:solidFill>
                  <a:srgbClr val="0070C0"/>
                </a:solidFill>
              </a:rPr>
              <a:t> a,  </a:t>
            </a:r>
            <a:r>
              <a:rPr lang="en-US" altLang="zh-CN" i="1" dirty="0" err="1">
                <a:solidFill>
                  <a:srgbClr val="0070C0"/>
                </a:solidFill>
              </a:rPr>
              <a:t>data_t</a:t>
            </a:r>
            <a:r>
              <a:rPr lang="en-US" altLang="zh-CN" i="1" dirty="0">
                <a:solidFill>
                  <a:srgbClr val="0070C0"/>
                </a:solidFill>
              </a:rPr>
              <a:t> b)</a:t>
            </a:r>
          </a:p>
          <a:p>
            <a:pPr marL="0" indent="0">
              <a:buNone/>
            </a:pPr>
            <a:r>
              <a:rPr lang="en-US" altLang="zh-CN" i="1" dirty="0">
                <a:solidFill>
                  <a:srgbClr val="0070C0"/>
                </a:solidFill>
              </a:rPr>
              <a:t>a in %</a:t>
            </a:r>
            <a:r>
              <a:rPr lang="en-US" altLang="zh-CN" i="1" dirty="0" err="1">
                <a:solidFill>
                  <a:srgbClr val="0070C0"/>
                </a:solidFill>
              </a:rPr>
              <a:t>rdi</a:t>
            </a:r>
            <a:r>
              <a:rPr lang="en-US" altLang="zh-CN" i="1" dirty="0">
                <a:solidFill>
                  <a:srgbClr val="0070C0"/>
                </a:solidFill>
              </a:rPr>
              <a:t>,   b in %</a:t>
            </a:r>
            <a:r>
              <a:rPr lang="en-US" altLang="zh-CN" i="1" dirty="0" err="1">
                <a:solidFill>
                  <a:srgbClr val="0070C0"/>
                </a:solidFill>
              </a:rPr>
              <a:t>rsi</a:t>
            </a:r>
            <a:endParaRPr lang="en-US" altLang="zh-CN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514350" indent="-514350">
              <a:buAutoNum type="arabicPlain"/>
            </a:pPr>
            <a:r>
              <a:rPr lang="en-US" altLang="zh-CN" dirty="0"/>
              <a:t>comp:</a:t>
            </a:r>
          </a:p>
          <a:p>
            <a:pPr marL="514350" indent="-514350">
              <a:buAutoNum type="arabicPlain"/>
            </a:pPr>
            <a:r>
              <a:rPr lang="en-US" altLang="zh-CN" dirty="0" err="1"/>
              <a:t>cmpq</a:t>
            </a:r>
            <a:r>
              <a:rPr lang="en-US" altLang="zh-CN" dirty="0"/>
              <a:t>	%</a:t>
            </a:r>
            <a:r>
              <a:rPr lang="en-US" altLang="zh-CN" dirty="0" err="1"/>
              <a:t>rsi</a:t>
            </a:r>
            <a:r>
              <a:rPr lang="en-US" altLang="zh-CN" dirty="0"/>
              <a:t>,  %</a:t>
            </a:r>
            <a:r>
              <a:rPr lang="en-US" altLang="zh-CN" dirty="0" err="1"/>
              <a:t>rdi</a:t>
            </a:r>
            <a:r>
              <a:rPr lang="en-US" altLang="zh-CN" dirty="0"/>
              <a:t>          	</a:t>
            </a:r>
            <a:r>
              <a:rPr lang="en-US" altLang="zh-CN" dirty="0" err="1">
                <a:solidFill>
                  <a:srgbClr val="0070C0"/>
                </a:solidFill>
              </a:rPr>
              <a:t>compre</a:t>
            </a:r>
            <a:r>
              <a:rPr lang="en-US" altLang="zh-CN" dirty="0">
                <a:solidFill>
                  <a:srgbClr val="0070C0"/>
                </a:solidFill>
              </a:rPr>
              <a:t> a:b</a:t>
            </a:r>
          </a:p>
          <a:p>
            <a:pPr marL="514350" indent="-514350">
              <a:buAutoNum type="arabicPlain"/>
            </a:pPr>
            <a:r>
              <a:rPr lang="en-US" altLang="zh-CN" dirty="0" err="1"/>
              <a:t>setl</a:t>
            </a:r>
            <a:r>
              <a:rPr lang="en-US" altLang="zh-CN" dirty="0"/>
              <a:t>	%al			</a:t>
            </a:r>
            <a:r>
              <a:rPr lang="en-US" altLang="zh-CN" dirty="0">
                <a:solidFill>
                  <a:srgbClr val="0070C0"/>
                </a:solidFill>
              </a:rPr>
              <a:t>set low-order byte of %</a:t>
            </a:r>
            <a:r>
              <a:rPr lang="en-US" altLang="zh-CN" dirty="0" err="1">
                <a:solidFill>
                  <a:srgbClr val="0070C0"/>
                </a:solidFill>
              </a:rPr>
              <a:t>eax</a:t>
            </a:r>
            <a:r>
              <a:rPr lang="en-US" altLang="zh-CN" dirty="0">
                <a:solidFill>
                  <a:srgbClr val="0070C0"/>
                </a:solidFill>
              </a:rPr>
              <a:t> to 0 or 1</a:t>
            </a:r>
          </a:p>
          <a:p>
            <a:pPr marL="514350" indent="-514350">
              <a:buAutoNum type="arabicPlain"/>
            </a:pPr>
            <a:r>
              <a:rPr lang="en-US" altLang="zh-CN" dirty="0" err="1"/>
              <a:t>movzbl</a:t>
            </a:r>
            <a:r>
              <a:rPr lang="en-US" altLang="zh-CN" dirty="0"/>
              <a:t>	%al, %</a:t>
            </a:r>
            <a:r>
              <a:rPr lang="en-US" altLang="zh-CN" dirty="0" err="1"/>
              <a:t>eax</a:t>
            </a:r>
            <a:r>
              <a:rPr lang="en-US" altLang="zh-CN" dirty="0"/>
              <a:t>		</a:t>
            </a:r>
            <a:r>
              <a:rPr lang="en-US" altLang="zh-CN" dirty="0">
                <a:solidFill>
                  <a:srgbClr val="0070C0"/>
                </a:solidFill>
              </a:rPr>
              <a:t>clear rest of %</a:t>
            </a:r>
            <a:r>
              <a:rPr lang="en-US" altLang="zh-CN" dirty="0" err="1">
                <a:solidFill>
                  <a:srgbClr val="0070C0"/>
                </a:solidFill>
              </a:rPr>
              <a:t>eax</a:t>
            </a:r>
            <a:r>
              <a:rPr lang="en-US" altLang="zh-CN" dirty="0">
                <a:solidFill>
                  <a:srgbClr val="0070C0"/>
                </a:solidFill>
              </a:rPr>
              <a:t> (and rest of %</a:t>
            </a:r>
            <a:r>
              <a:rPr lang="en-US" altLang="zh-CN" dirty="0" err="1">
                <a:solidFill>
                  <a:srgbClr val="0070C0"/>
                </a:solidFill>
              </a:rPr>
              <a:t>rax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</a:p>
          <a:p>
            <a:pPr marL="514350" indent="-514350">
              <a:buAutoNum type="arabicPlain"/>
            </a:pP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>
                <a:solidFill>
                  <a:srgbClr val="0070C0"/>
                </a:solidFill>
              </a:rPr>
              <a:t>movzbl</a:t>
            </a:r>
            <a:r>
              <a:rPr lang="zh-CN" altLang="en-US" sz="2800" dirty="0">
                <a:solidFill>
                  <a:srgbClr val="0070C0"/>
                </a:solidFill>
              </a:rPr>
              <a:t>不仅会把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eax</a:t>
            </a: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r>
              <a:rPr lang="zh-CN" altLang="en-US" sz="2800" dirty="0">
                <a:solidFill>
                  <a:srgbClr val="0070C0"/>
                </a:solidFill>
              </a:rPr>
              <a:t>高</a:t>
            </a:r>
            <a:r>
              <a:rPr lang="en-US" altLang="zh-CN" sz="2800" dirty="0">
                <a:solidFill>
                  <a:srgbClr val="0070C0"/>
                </a:solidFill>
              </a:rPr>
              <a:t>3</a:t>
            </a:r>
            <a:r>
              <a:rPr lang="zh-CN" altLang="en-US" sz="2800" dirty="0">
                <a:solidFill>
                  <a:srgbClr val="0070C0"/>
                </a:solidFill>
              </a:rPr>
              <a:t>个字节清零，还会把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zh-CN" altLang="en-US" sz="2800" dirty="0">
                <a:solidFill>
                  <a:srgbClr val="0070C0"/>
                </a:solidFill>
              </a:rPr>
              <a:t>高</a:t>
            </a:r>
            <a:r>
              <a:rPr lang="en-US" altLang="zh-CN" sz="2800" dirty="0">
                <a:solidFill>
                  <a:srgbClr val="0070C0"/>
                </a:solidFill>
              </a:rPr>
              <a:t>4</a:t>
            </a:r>
            <a:r>
              <a:rPr lang="zh-CN" altLang="en-US" sz="2800" dirty="0">
                <a:solidFill>
                  <a:srgbClr val="0070C0"/>
                </a:solidFill>
              </a:rPr>
              <a:t>字节都清零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rgbClr val="0070C0"/>
                </a:solidFill>
              </a:rPr>
              <a:t>扩展知识： </a:t>
            </a:r>
            <a:r>
              <a:rPr lang="en-US" altLang="zh-CN" sz="2800" dirty="0" err="1">
                <a:solidFill>
                  <a:srgbClr val="0070C0"/>
                </a:solidFill>
              </a:rPr>
              <a:t>movzlq</a:t>
            </a:r>
            <a:r>
              <a:rPr lang="zh-CN" altLang="en-US" sz="2800" dirty="0">
                <a:solidFill>
                  <a:srgbClr val="0070C0"/>
                </a:solidFill>
              </a:rPr>
              <a:t>用</a:t>
            </a:r>
            <a:r>
              <a:rPr lang="en-US" altLang="zh-CN" sz="2800" dirty="0" err="1">
                <a:solidFill>
                  <a:srgbClr val="0070C0"/>
                </a:solidFill>
              </a:rPr>
              <a:t>movl</a:t>
            </a:r>
            <a:r>
              <a:rPr lang="zh-CN" altLang="en-US" sz="2800" dirty="0">
                <a:solidFill>
                  <a:srgbClr val="0070C0"/>
                </a:solidFill>
              </a:rPr>
              <a:t>来实现。</a:t>
            </a:r>
            <a:r>
              <a:rPr lang="en-US" altLang="zh-CN" sz="2800" dirty="0">
                <a:solidFill>
                  <a:srgbClr val="0070C0"/>
                </a:solidFill>
              </a:rPr>
              <a:t>X86-64</a:t>
            </a:r>
            <a:r>
              <a:rPr lang="zh-CN" altLang="en-US" sz="2800" dirty="0">
                <a:solidFill>
                  <a:srgbClr val="0070C0"/>
                </a:solidFill>
              </a:rPr>
              <a:t>里有</a:t>
            </a:r>
            <a:r>
              <a:rPr lang="en-US" altLang="zh-CN" sz="2800" dirty="0" err="1">
                <a:solidFill>
                  <a:srgbClr val="0070C0"/>
                </a:solidFill>
              </a:rPr>
              <a:t>movslq</a:t>
            </a:r>
            <a:r>
              <a:rPr lang="zh-CN" altLang="en-US" sz="2800" dirty="0">
                <a:solidFill>
                  <a:srgbClr val="0070C0"/>
                </a:solidFill>
              </a:rPr>
              <a:t>，没有</a:t>
            </a:r>
            <a:r>
              <a:rPr lang="en-US" altLang="zh-CN" sz="2800" dirty="0" err="1">
                <a:solidFill>
                  <a:srgbClr val="0070C0"/>
                </a:solidFill>
              </a:rPr>
              <a:t>movzlq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3E011E-DCAA-4E89-A655-9ABBF51F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943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056C4-72B0-4FD1-9BF9-642F8A20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例题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CA8E4-D87F-4F95-995E-CB958D1A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07C77E-F5EF-4D57-A572-3119083DA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-11344"/>
            <a:ext cx="9941425" cy="59548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0A0F17-7691-42E0-842F-9807D93F0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5078" y="3695700"/>
            <a:ext cx="5476922" cy="3162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BFAF86-A461-4ADE-A79A-21321AD70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275" y="5692747"/>
            <a:ext cx="685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2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74638"/>
            <a:ext cx="11419840" cy="1143000"/>
          </a:xfrm>
        </p:spPr>
        <p:txBody>
          <a:bodyPr/>
          <a:lstStyle/>
          <a:p>
            <a:r>
              <a:rPr lang="en-US" dirty="0"/>
              <a:t>x86 </a:t>
            </a:r>
            <a:r>
              <a:rPr lang="zh-CN" altLang="en-US" dirty="0"/>
              <a:t>的另外玩家</a:t>
            </a:r>
            <a:r>
              <a:rPr lang="en-US" dirty="0"/>
              <a:t>: Advanced Micro Devices (AMD)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85241"/>
            <a:ext cx="10972800" cy="4525963"/>
          </a:xfrm>
        </p:spPr>
        <p:txBody>
          <a:bodyPr/>
          <a:lstStyle/>
          <a:p>
            <a:pPr marL="160338" indent="-222250" defTabSz="895350">
              <a:tabLst>
                <a:tab pos="2349500" algn="l"/>
              </a:tabLst>
            </a:pPr>
            <a:r>
              <a:rPr lang="zh-CN" altLang="en-US" sz="2800" dirty="0"/>
              <a:t>历史</a:t>
            </a:r>
            <a:endParaRPr lang="en-US" sz="2800" dirty="0"/>
          </a:p>
          <a:p>
            <a:pPr marL="439738" lvl="1" indent="-165100" defTabSz="895350">
              <a:tabLst>
                <a:tab pos="2349500" algn="l"/>
              </a:tabLst>
            </a:pPr>
            <a:r>
              <a:rPr lang="en-US" sz="2400" dirty="0"/>
              <a:t>AMD </a:t>
            </a:r>
            <a:r>
              <a:rPr lang="zh-CN" altLang="en-US" sz="2400" dirty="0"/>
              <a:t>跟随 </a:t>
            </a:r>
            <a:r>
              <a:rPr lang="en-US" sz="2400" dirty="0"/>
              <a:t>Intel</a:t>
            </a:r>
          </a:p>
          <a:p>
            <a:pPr marL="439738" lvl="1" indent="-165100" defTabSz="895350">
              <a:tabLst>
                <a:tab pos="2349500" algn="l"/>
              </a:tabLst>
            </a:pPr>
            <a:r>
              <a:rPr lang="en-US" sz="2400" dirty="0"/>
              <a:t>A little bit slower, a lot cheaper</a:t>
            </a:r>
          </a:p>
          <a:p>
            <a:pPr marL="160338" indent="-222250" defTabSz="895350">
              <a:tabLst>
                <a:tab pos="2349500" algn="l"/>
              </a:tabLst>
            </a:pPr>
            <a:r>
              <a:rPr lang="zh-CN" altLang="en-US" sz="2800" dirty="0"/>
              <a:t>然后</a:t>
            </a:r>
            <a:endParaRPr lang="en-US" sz="2800" dirty="0"/>
          </a:p>
          <a:p>
            <a:pPr marL="439738" lvl="1" indent="-165100" defTabSz="895350">
              <a:tabLst>
                <a:tab pos="2349500" algn="l"/>
              </a:tabLst>
            </a:pPr>
            <a:r>
              <a:rPr lang="zh-CN" altLang="en-US" sz="2400" dirty="0"/>
              <a:t>雇佣了一堆牛人 </a:t>
            </a:r>
            <a:r>
              <a:rPr lang="en-US" sz="2400" dirty="0"/>
              <a:t>Recruited top circuit designers from Digital Equipment Corp. and other downward trending companies</a:t>
            </a:r>
          </a:p>
          <a:p>
            <a:pPr marL="439738" lvl="1" indent="-165100" defTabSz="895350">
              <a:tabLst>
                <a:tab pos="2349500" algn="l"/>
              </a:tabLst>
            </a:pPr>
            <a:r>
              <a:rPr lang="zh-CN" altLang="en-US" sz="2400" dirty="0"/>
              <a:t>开发了</a:t>
            </a:r>
            <a:r>
              <a:rPr lang="en-US" sz="2400" dirty="0"/>
              <a:t> x86-64,  64 bits</a:t>
            </a:r>
          </a:p>
          <a:p>
            <a:pPr marL="39688" indent="-165100" defTabSz="895350">
              <a:tabLst>
                <a:tab pos="2349500" algn="l"/>
              </a:tabLst>
            </a:pPr>
            <a:r>
              <a:rPr lang="en-US" sz="2800" dirty="0"/>
              <a:t> </a:t>
            </a:r>
            <a:r>
              <a:rPr lang="zh-CN" altLang="en-US" sz="2800" dirty="0"/>
              <a:t>近些年</a:t>
            </a:r>
            <a:endParaRPr lang="en-US" sz="2800" dirty="0"/>
          </a:p>
          <a:p>
            <a:pPr marL="439738" lvl="1" indent="-165100" defTabSz="895350">
              <a:tabLst>
                <a:tab pos="2349500" algn="l"/>
              </a:tabLst>
            </a:pPr>
            <a:r>
              <a:rPr lang="en-US" sz="2400" dirty="0"/>
              <a:t>Intel </a:t>
            </a:r>
          </a:p>
          <a:p>
            <a:pPr marL="839788" lvl="2" indent="-165100" defTabSz="895350">
              <a:tabLst>
                <a:tab pos="2349500" algn="l"/>
              </a:tabLst>
            </a:pPr>
            <a:r>
              <a:rPr lang="zh-CN" altLang="en-US" sz="2000" dirty="0"/>
              <a:t>谁与争锋 </a:t>
            </a:r>
            <a:r>
              <a:rPr lang="en-US" sz="2000" dirty="0"/>
              <a:t>Leads the world in semiconductor technology</a:t>
            </a:r>
          </a:p>
          <a:p>
            <a:pPr marL="439738" lvl="1" indent="-165100" defTabSz="895350">
              <a:tabLst>
                <a:tab pos="2349500" algn="l"/>
              </a:tabLst>
            </a:pPr>
            <a:r>
              <a:rPr lang="en-US" sz="2400" dirty="0"/>
              <a:t>AMD </a:t>
            </a:r>
          </a:p>
          <a:p>
            <a:pPr marL="839788" lvl="2" indent="-165100" defTabSz="895350">
              <a:tabLst>
                <a:tab pos="2349500" algn="l"/>
              </a:tabLst>
            </a:pPr>
            <a:r>
              <a:rPr lang="zh-CN" altLang="en-US" sz="2000" dirty="0"/>
              <a:t>状态不如当年 </a:t>
            </a:r>
            <a:r>
              <a:rPr lang="en-US" sz="2000" dirty="0"/>
              <a:t>Relies on external semiconductor manufacturer</a:t>
            </a:r>
          </a:p>
        </p:txBody>
      </p:sp>
    </p:spTree>
    <p:extLst>
      <p:ext uri="{BB962C8B-B14F-4D97-AF65-F5344CB8AC3E}">
        <p14:creationId xmlns:p14="http://schemas.microsoft.com/office/powerpoint/2010/main" val="1623779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056C4-72B0-4FD1-9BF9-642F8A20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例题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CA8E4-D87F-4F95-995E-CB958D1A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EBA2C2-3EB5-416D-872F-C8F9CE33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972" y="590043"/>
            <a:ext cx="10963331" cy="57663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55D799-64A0-49E6-B291-1C76784A1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7378" y="3781187"/>
            <a:ext cx="5328863" cy="30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66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71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481042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3.6.3</a:t>
            </a:r>
            <a:r>
              <a:rPr lang="zh-CN" altLang="en-US" b="1" dirty="0"/>
              <a:t> 跳转</a:t>
            </a:r>
            <a:endParaRPr lang="en-US" altLang="zh-CN" b="1" dirty="0"/>
          </a:p>
          <a:p>
            <a:pPr lvl="1"/>
            <a:r>
              <a:rPr lang="zh-CN" altLang="en-US" b="1" dirty="0"/>
              <a:t>标号：</a:t>
            </a:r>
            <a:r>
              <a:rPr lang="en-US" altLang="zh-CN" b="1" dirty="0"/>
              <a:t>	</a:t>
            </a:r>
          </a:p>
          <a:p>
            <a:pPr lvl="2"/>
            <a:r>
              <a:rPr lang="zh-CN" altLang="en-US" b="1" dirty="0"/>
              <a:t>跳转目的地址的标识</a:t>
            </a:r>
            <a:endParaRPr lang="en-US" altLang="zh-CN" b="1" dirty="0"/>
          </a:p>
          <a:p>
            <a:pPr lvl="1"/>
            <a:r>
              <a:rPr lang="zh-CN" altLang="en-US" b="1" dirty="0"/>
              <a:t>无条件跳转：</a:t>
            </a:r>
            <a:endParaRPr lang="en-US" altLang="zh-CN" b="1" dirty="0"/>
          </a:p>
          <a:p>
            <a:pPr lvl="2"/>
            <a:r>
              <a:rPr lang="en-US" altLang="zh-CN" b="1" dirty="0" err="1"/>
              <a:t>jmp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条件跳转：</a:t>
            </a:r>
            <a:endParaRPr lang="en-US" altLang="zh-CN" b="1" dirty="0"/>
          </a:p>
          <a:p>
            <a:pPr lvl="2"/>
            <a:r>
              <a:rPr lang="en-US" altLang="zh-CN" b="1" dirty="0"/>
              <a:t>je/</a:t>
            </a:r>
            <a:r>
              <a:rPr lang="en-US" altLang="zh-CN" b="1" dirty="0" err="1"/>
              <a:t>jne</a:t>
            </a:r>
            <a:r>
              <a:rPr lang="en-US" altLang="zh-CN" b="1" dirty="0"/>
              <a:t>/</a:t>
            </a:r>
            <a:r>
              <a:rPr lang="en-US" altLang="zh-CN" b="1" dirty="0" err="1"/>
              <a:t>js</a:t>
            </a:r>
            <a:r>
              <a:rPr lang="en-US" altLang="zh-CN" b="1" dirty="0"/>
              <a:t>/</a:t>
            </a:r>
            <a:r>
              <a:rPr lang="en-US" altLang="zh-CN" b="1" dirty="0" err="1"/>
              <a:t>jns</a:t>
            </a:r>
            <a:r>
              <a:rPr lang="en-US" altLang="zh-CN" b="1" dirty="0"/>
              <a:t>/</a:t>
            </a:r>
            <a:r>
              <a:rPr lang="en-US" altLang="zh-CN" b="1" dirty="0" err="1"/>
              <a:t>jg</a:t>
            </a:r>
            <a:r>
              <a:rPr lang="en-US" altLang="zh-CN" b="1" dirty="0"/>
              <a:t>/</a:t>
            </a:r>
            <a:r>
              <a:rPr lang="en-US" altLang="zh-CN" b="1" dirty="0" err="1"/>
              <a:t>jge</a:t>
            </a:r>
            <a:r>
              <a:rPr lang="en-US" altLang="zh-CN" b="1" dirty="0"/>
              <a:t>/</a:t>
            </a:r>
            <a:r>
              <a:rPr lang="en-US" altLang="zh-CN" b="1" dirty="0" err="1"/>
              <a:t>jl</a:t>
            </a:r>
            <a:r>
              <a:rPr lang="en-US" altLang="zh-CN" b="1" dirty="0"/>
              <a:t>/</a:t>
            </a:r>
            <a:r>
              <a:rPr lang="en-US" altLang="zh-CN" b="1" dirty="0" err="1"/>
              <a:t>jle</a:t>
            </a:r>
            <a:r>
              <a:rPr lang="en-US" altLang="zh-CN" b="1" dirty="0"/>
              <a:t>/ja/</a:t>
            </a:r>
            <a:r>
              <a:rPr lang="en-US" altLang="zh-CN" b="1" dirty="0" err="1"/>
              <a:t>jae</a:t>
            </a:r>
            <a:r>
              <a:rPr lang="en-US" altLang="zh-CN" b="1" dirty="0"/>
              <a:t>/</a:t>
            </a:r>
            <a:r>
              <a:rPr lang="en-US" altLang="zh-CN" b="1" dirty="0" err="1"/>
              <a:t>jb</a:t>
            </a:r>
            <a:r>
              <a:rPr lang="en-US" altLang="zh-CN" b="1" dirty="0"/>
              <a:t>/</a:t>
            </a:r>
            <a:r>
              <a:rPr lang="en-US" altLang="zh-CN" b="1" dirty="0" err="1"/>
              <a:t>jbe</a:t>
            </a:r>
            <a:endParaRPr lang="en-US" altLang="zh-CN" b="1" dirty="0"/>
          </a:p>
          <a:p>
            <a:pPr lvl="1"/>
            <a:r>
              <a:rPr lang="zh-CN" altLang="en-US" b="1" dirty="0"/>
              <a:t>跳转目的：</a:t>
            </a:r>
            <a:r>
              <a:rPr lang="en-US" altLang="zh-CN" sz="2400" b="1" dirty="0"/>
              <a:t>PC</a:t>
            </a:r>
            <a:r>
              <a:rPr lang="zh-CN" altLang="en-US" sz="2400" b="1" dirty="0"/>
              <a:t>相对跳转、绝对跳转</a:t>
            </a:r>
            <a:r>
              <a:rPr lang="en-US" altLang="zh-CN" sz="2400" b="1" dirty="0"/>
              <a:t> </a:t>
            </a:r>
          </a:p>
          <a:p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3048000" y="4207177"/>
            <a:ext cx="878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jmp</a:t>
            </a:r>
            <a:r>
              <a:rPr lang="en-US" altLang="zh-CN" b="1" dirty="0">
                <a:latin typeface="ZztexMono-Regular"/>
              </a:rPr>
              <a:t> *%</a:t>
            </a:r>
            <a:r>
              <a:rPr lang="en-US" altLang="zh-CN" b="1" dirty="0" err="1">
                <a:latin typeface="ZztexMono-Regular"/>
              </a:rPr>
              <a:t>rax</a:t>
            </a:r>
            <a:r>
              <a:rPr lang="en-US" altLang="zh-CN" b="1" dirty="0">
                <a:latin typeface="ZztexMono-Regular"/>
              </a:rPr>
              <a:t>	</a:t>
            </a:r>
            <a:r>
              <a:rPr lang="zh-CN" altLang="en-US" b="1" dirty="0">
                <a:latin typeface="ZztexMono-Regular"/>
              </a:rPr>
              <a:t>间接跳转：用寄存器中的值作为跳转目标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jmp</a:t>
            </a:r>
            <a:r>
              <a:rPr lang="en-US" altLang="zh-CN" b="1" dirty="0">
                <a:latin typeface="ZztexMono-Regular"/>
              </a:rPr>
              <a:t> *(%</a:t>
            </a:r>
            <a:r>
              <a:rPr lang="en-US" altLang="zh-CN" b="1" dirty="0" err="1">
                <a:latin typeface="ZztexMono-Regular"/>
              </a:rPr>
              <a:t>rax</a:t>
            </a:r>
            <a:r>
              <a:rPr lang="en-US" altLang="zh-CN" b="1" dirty="0">
                <a:latin typeface="ZztexMono-Regular"/>
              </a:rPr>
              <a:t>)	</a:t>
            </a:r>
            <a:r>
              <a:rPr lang="zh-CN" altLang="en-US" b="1" dirty="0">
                <a:latin typeface="ZztexMono-Regular"/>
              </a:rPr>
              <a:t>间接跳转：用寄存器中的值作为读地址，从内存中读出跳转目标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3048000" y="2598896"/>
            <a:ext cx="7707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$0,%rax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Set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rax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to 0</a:t>
            </a:r>
          </a:p>
          <a:p>
            <a:r>
              <a:rPr lang="pl-PL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pl-PL" altLang="zh-CN" b="1" dirty="0">
                <a:solidFill>
                  <a:srgbClr val="000000"/>
                </a:solidFill>
                <a:latin typeface="ZztexMono-Regular"/>
              </a:rPr>
              <a:t>jmp .L1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pl-PL" altLang="zh-CN" b="1" i="1" dirty="0">
                <a:solidFill>
                  <a:srgbClr val="00AEF0"/>
                </a:solidFill>
                <a:latin typeface="ZztexMono-Italic"/>
              </a:rPr>
              <a:t>Goto .L1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	</a:t>
            </a:r>
            <a:r>
              <a:rPr lang="zh-CN" altLang="en-US" b="1" i="1" dirty="0">
                <a:solidFill>
                  <a:srgbClr val="FF0000"/>
                </a:solidFill>
                <a:latin typeface="ZztexMono-Italic"/>
              </a:rPr>
              <a:t>直接跳转到标号</a:t>
            </a:r>
            <a:endParaRPr lang="pl-PL" altLang="zh-CN" b="1" i="1" dirty="0">
              <a:solidFill>
                <a:srgbClr val="FF000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Null pointer dereference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.L1: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popq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78118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1322388"/>
            <a:ext cx="7915638" cy="50339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0090" y="653654"/>
            <a:ext cx="267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跳转指令列表</a:t>
            </a:r>
          </a:p>
        </p:txBody>
      </p:sp>
    </p:spTree>
    <p:extLst>
      <p:ext uri="{BB962C8B-B14F-4D97-AF65-F5344CB8AC3E}">
        <p14:creationId xmlns:p14="http://schemas.microsoft.com/office/powerpoint/2010/main" val="18753086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73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0090" y="653654"/>
            <a:ext cx="2674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PC</a:t>
            </a:r>
            <a:r>
              <a:rPr lang="zh-CN" altLang="en-US" sz="2800" b="1" dirty="0"/>
              <a:t>相对寻址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0913B3-5088-44C8-8D9C-7AF6E2C0FD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90" y="1176875"/>
            <a:ext cx="3181741" cy="22521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BD7750-9342-499B-B8BA-C635A7E4C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1" y="4117284"/>
            <a:ext cx="6117590" cy="15963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0AABBC-6099-48FC-8F9A-514B8773E872}"/>
              </a:ext>
            </a:extLst>
          </p:cNvPr>
          <p:cNvSpPr txBox="1"/>
          <p:nvPr/>
        </p:nvSpPr>
        <p:spPr>
          <a:xfrm>
            <a:off x="720090" y="3594064"/>
            <a:ext cx="2674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反汇编结果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BE953F-91DB-4FC4-A14E-0174ADB2360C}"/>
              </a:ext>
            </a:extLst>
          </p:cNvPr>
          <p:cNvSpPr txBox="1"/>
          <p:nvPr/>
        </p:nvSpPr>
        <p:spPr>
          <a:xfrm>
            <a:off x="7730490" y="4345904"/>
            <a:ext cx="3597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0x03+0x05=0x08: </a:t>
            </a:r>
            <a:r>
              <a:rPr lang="zh-CN" altLang="en-US" sz="2000" b="1" dirty="0"/>
              <a:t>第四行指令地址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D1CF4FB-E613-4687-B349-B956D8104B8F}"/>
              </a:ext>
            </a:extLst>
          </p:cNvPr>
          <p:cNvSpPr/>
          <p:nvPr/>
        </p:nvSpPr>
        <p:spPr>
          <a:xfrm>
            <a:off x="2310960" y="5151120"/>
            <a:ext cx="533840" cy="3034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D14930-0E87-4411-AD55-51275366ABC3}"/>
              </a:ext>
            </a:extLst>
          </p:cNvPr>
          <p:cNvSpPr txBox="1"/>
          <p:nvPr/>
        </p:nvSpPr>
        <p:spPr>
          <a:xfrm>
            <a:off x="7720329" y="5046944"/>
            <a:ext cx="43478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0xf8+0x0d=0x05: </a:t>
            </a:r>
            <a:r>
              <a:rPr lang="zh-CN" altLang="en-US" sz="2000" b="1" dirty="0"/>
              <a:t>第三行指令地址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rep </a:t>
            </a:r>
            <a:r>
              <a:rPr lang="zh-CN" altLang="en-US" sz="2000" b="1" dirty="0"/>
              <a:t>是空操作，作为跳转目的插入它，</a:t>
            </a:r>
            <a:endParaRPr lang="en-US" altLang="zh-CN" sz="2000" b="1" dirty="0"/>
          </a:p>
          <a:p>
            <a:r>
              <a:rPr lang="zh-CN" altLang="en-US" sz="2000" b="1" dirty="0"/>
              <a:t>除了能使代码运行更快，并不改变代码其他行为 （</a:t>
            </a:r>
            <a:r>
              <a:rPr lang="en-US" altLang="zh-CN" sz="2000" b="1" dirty="0"/>
              <a:t>P141</a:t>
            </a:r>
            <a:r>
              <a:rPr lang="zh-CN" altLang="en-US" sz="2000" b="1" dirty="0"/>
              <a:t>旁注）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769E126-CAC9-4907-84F9-DEFDC8E7355B}"/>
              </a:ext>
            </a:extLst>
          </p:cNvPr>
          <p:cNvSpPr/>
          <p:nvPr/>
        </p:nvSpPr>
        <p:spPr>
          <a:xfrm>
            <a:off x="2310960" y="4378960"/>
            <a:ext cx="533840" cy="3034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063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4A682B-8F6E-4F8D-8B27-6B66FA6A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77531-7127-4EF1-A012-9FAFD99A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06" y="568960"/>
            <a:ext cx="8918793" cy="56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44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75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15382"/>
            <a:ext cx="10972800" cy="11534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C</a:t>
            </a:r>
            <a:r>
              <a:rPr lang="zh-CN" altLang="en-US" b="1" dirty="0"/>
              <a:t>条件跳转代码的产生</a:t>
            </a:r>
            <a:endParaRPr lang="en-US" altLang="zh-CN" b="1" dirty="0"/>
          </a:p>
          <a:p>
            <a:pPr lvl="2"/>
            <a:r>
              <a:rPr lang="en-US" altLang="zh-CN" b="1" dirty="0"/>
              <a:t>GCC</a:t>
            </a:r>
            <a:r>
              <a:rPr lang="zh-CN" altLang="en-US" b="1" dirty="0"/>
              <a:t>编译时使用模板来产生目标代码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504950" y="2795091"/>
            <a:ext cx="2872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if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then-statement</a:t>
            </a:r>
          </a:p>
          <a:p>
            <a:r>
              <a:rPr lang="en-US" altLang="zh-CN" b="1" dirty="0">
                <a:latin typeface="ZztexMono-Regular"/>
              </a:rPr>
              <a:t>else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else-statement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64530" y="2241093"/>
            <a:ext cx="4655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test-expr;</a:t>
            </a:r>
          </a:p>
          <a:p>
            <a:r>
              <a:rPr lang="en-US" altLang="zh-CN" b="1" dirty="0">
                <a:latin typeface="ZztexMono-Regular"/>
              </a:rPr>
              <a:t>	if (!t)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false;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then-statement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false: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else-statement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10" name="右箭头 9"/>
          <p:cNvSpPr/>
          <p:nvPr/>
        </p:nvSpPr>
        <p:spPr>
          <a:xfrm>
            <a:off x="4377690" y="3223260"/>
            <a:ext cx="842010" cy="48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429578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sz="3200" dirty="0"/>
              <a:t>条件转移示例</a:t>
            </a:r>
            <a:endParaRPr lang="en-US" sz="3200" dirty="0"/>
          </a:p>
        </p:txBody>
      </p:sp>
      <p:sp>
        <p:nvSpPr>
          <p:cNvPr id="43012" name="Rectangle 4"/>
          <p:cNvSpPr>
            <a:spLocks/>
          </p:cNvSpPr>
          <p:nvPr/>
        </p:nvSpPr>
        <p:spPr bwMode="auto">
          <a:xfrm>
            <a:off x="2032000" y="223520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absdiff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(long x, long y)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long result;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if (x &gt; y)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x-y;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else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y-x;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return result;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43013" name="Rectangle 5"/>
          <p:cNvSpPr>
            <a:spLocks/>
          </p:cNvSpPr>
          <p:nvPr/>
        </p:nvSpPr>
        <p:spPr bwMode="auto">
          <a:xfrm>
            <a:off x="5969000" y="1968500"/>
            <a:ext cx="4394200" cy="4813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absdiff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:</a:t>
            </a: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cmpq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x:y</a:t>
            </a:r>
            <a:endParaRPr lang="en-US" b="1" dirty="0"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jle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 .L4</a:t>
            </a: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movq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b="1" dirty="0">
              <a:solidFill>
                <a:srgbClr val="0000FF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subq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b="1" dirty="0">
              <a:solidFill>
                <a:srgbClr val="0000FF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ret</a:t>
            </a: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.L4:       # x &lt;= y</a:t>
            </a: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movq</a:t>
            </a:r>
            <a:r>
              <a:rPr lang="en-US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en-US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b="1" dirty="0">
              <a:solidFill>
                <a:srgbClr val="CC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subq</a:t>
            </a:r>
            <a:r>
              <a:rPr lang="en-US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b="1" dirty="0">
              <a:solidFill>
                <a:srgbClr val="CC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ret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609600" y="1209040"/>
            <a:ext cx="10972800" cy="609600"/>
          </a:xfrm>
        </p:spPr>
        <p:txBody>
          <a:bodyPr/>
          <a:lstStyle/>
          <a:p>
            <a:pPr marL="279400" lvl="1" indent="0">
              <a:buNone/>
            </a:pPr>
            <a:r>
              <a:rPr lang="en-US" b="1" dirty="0">
                <a:solidFill>
                  <a:srgbClr val="800000"/>
                </a:solidFill>
                <a:latin typeface="Courier New"/>
                <a:cs typeface="Courier New"/>
              </a:rPr>
              <a:t>shark&gt; </a:t>
            </a:r>
            <a:r>
              <a:rPr lang="en-US" b="1" dirty="0" err="1">
                <a:solidFill>
                  <a:srgbClr val="800000"/>
                </a:solidFill>
                <a:latin typeface="Courier New"/>
                <a:cs typeface="Courier New"/>
              </a:rPr>
              <a:t>gcc</a:t>
            </a:r>
            <a:r>
              <a:rPr lang="en-US" b="1" dirty="0">
                <a:solidFill>
                  <a:srgbClr val="800000"/>
                </a:solidFill>
                <a:latin typeface="Courier New"/>
                <a:cs typeface="Courier New"/>
              </a:rPr>
              <a:t> –</a:t>
            </a:r>
            <a:r>
              <a:rPr lang="en-US" b="1" dirty="0" err="1">
                <a:solidFill>
                  <a:srgbClr val="800000"/>
                </a:solidFill>
                <a:latin typeface="Courier New"/>
                <a:cs typeface="Courier New"/>
              </a:rPr>
              <a:t>Og</a:t>
            </a:r>
            <a:r>
              <a:rPr lang="en-US" b="1" dirty="0">
                <a:solidFill>
                  <a:srgbClr val="800000"/>
                </a:solidFill>
                <a:latin typeface="Courier New"/>
                <a:cs typeface="Courier New"/>
              </a:rPr>
              <a:t> -S –</a:t>
            </a:r>
            <a:r>
              <a:rPr lang="en-US" b="1" dirty="0" err="1">
                <a:solidFill>
                  <a:srgbClr val="800000"/>
                </a:solidFill>
                <a:latin typeface="Courier New"/>
                <a:cs typeface="Courier New"/>
              </a:rPr>
              <a:t>fno</a:t>
            </a:r>
            <a:r>
              <a:rPr lang="en-US" b="1" dirty="0">
                <a:solidFill>
                  <a:srgbClr val="800000"/>
                </a:solidFill>
                <a:latin typeface="Courier New"/>
                <a:cs typeface="Courier New"/>
              </a:rPr>
              <a:t>-if-conversion </a:t>
            </a:r>
            <a:r>
              <a:rPr lang="en-US" b="1" dirty="0" err="1">
                <a:solidFill>
                  <a:srgbClr val="800000"/>
                </a:solidFill>
                <a:latin typeface="Courier New"/>
                <a:cs typeface="Courier New"/>
              </a:rPr>
              <a:t>control.c</a:t>
            </a:r>
            <a:endParaRPr lang="en-US" b="1" dirty="0">
              <a:solidFill>
                <a:srgbClr val="800000"/>
              </a:solidFill>
              <a:latin typeface="Courier New"/>
              <a:cs typeface="Courier New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324600" y="5029200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449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 err="1"/>
              <a:t>Goto</a:t>
            </a:r>
            <a:r>
              <a:rPr lang="en-US" dirty="0"/>
              <a:t> Code</a:t>
            </a:r>
          </a:p>
        </p:txBody>
      </p:sp>
      <p:sp>
        <p:nvSpPr>
          <p:cNvPr id="43012" name="Rectangle 4"/>
          <p:cNvSpPr>
            <a:spLocks/>
          </p:cNvSpPr>
          <p:nvPr/>
        </p:nvSpPr>
        <p:spPr bwMode="auto">
          <a:xfrm>
            <a:off x="2032000" y="250952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absdiff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(long x, long y)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long result;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if (x &gt; y)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x-y;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else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  </a:t>
            </a:r>
            <a:r>
              <a:rPr lang="en-US" b="1" dirty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y-x;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return result;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1981200" y="1066800"/>
            <a:ext cx="8153400" cy="1041400"/>
          </a:xfrm>
        </p:spPr>
        <p:txBody>
          <a:bodyPr/>
          <a:lstStyle/>
          <a:p>
            <a:r>
              <a:rPr lang="en-US" dirty="0"/>
              <a:t>C </a:t>
            </a:r>
            <a:r>
              <a:rPr lang="zh-CN" altLang="en-US" dirty="0"/>
              <a:t>允许</a:t>
            </a:r>
            <a:r>
              <a:rPr lang="en-US" b="1" dirty="0" err="1">
                <a:latin typeface="Courier New"/>
                <a:cs typeface="Courier New"/>
              </a:rPr>
              <a:t>goto</a:t>
            </a:r>
            <a:r>
              <a:rPr lang="en-US" dirty="0"/>
              <a:t> </a:t>
            </a:r>
            <a:r>
              <a:rPr lang="zh-CN" altLang="en-US" dirty="0"/>
              <a:t>表达式</a:t>
            </a:r>
            <a:endParaRPr lang="en-US" altLang="zh-CN" dirty="0"/>
          </a:p>
          <a:p>
            <a:r>
              <a:rPr lang="zh-CN" altLang="en-US" dirty="0"/>
              <a:t>跳到指定的目标地址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6019800" y="2484120"/>
            <a:ext cx="3657600" cy="3733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absdiff_j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(long x, long y)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long result;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ntest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= x &lt;= y;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if (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ntest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)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goto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Else;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x-y;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goto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Done;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Else: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y-x;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Done: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return result;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2145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9155" name="Rectangle 3"/>
          <p:cNvSpPr>
            <a:spLocks/>
          </p:cNvSpPr>
          <p:nvPr/>
        </p:nvSpPr>
        <p:spPr bwMode="auto">
          <a:xfrm>
            <a:off x="1890713" y="1416050"/>
            <a:ext cx="29337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 Code</a:t>
            </a:r>
          </a:p>
        </p:txBody>
      </p:sp>
      <p:sp>
        <p:nvSpPr>
          <p:cNvPr id="49156" name="Rectangle 4"/>
          <p:cNvSpPr>
            <a:spLocks/>
          </p:cNvSpPr>
          <p:nvPr/>
        </p:nvSpPr>
        <p:spPr bwMode="auto">
          <a:xfrm>
            <a:off x="1981200" y="1887538"/>
            <a:ext cx="5715000" cy="4191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0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sz="2000" b="1" i="1" dirty="0">
                <a:latin typeface="Calibri"/>
                <a:ea typeface="Calibri Bold Italic" charset="0"/>
                <a:cs typeface="Calibri"/>
                <a:sym typeface="Calibri Bold Italic" charset="0"/>
              </a:rPr>
              <a:t>Test</a:t>
            </a:r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?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Then_Expr</a:t>
            </a:r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: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Else_Expr</a:t>
            </a:r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49157" name="Rectangle 5"/>
          <p:cNvSpPr>
            <a:spLocks/>
          </p:cNvSpPr>
          <p:nvPr/>
        </p:nvSpPr>
        <p:spPr bwMode="auto">
          <a:xfrm>
            <a:off x="1905000" y="3397250"/>
            <a:ext cx="2311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Goto Version</a:t>
            </a:r>
          </a:p>
        </p:txBody>
      </p:sp>
      <p:sp>
        <p:nvSpPr>
          <p:cNvPr id="49158" name="Rectangle 6"/>
          <p:cNvSpPr>
            <a:spLocks/>
          </p:cNvSpPr>
          <p:nvPr/>
        </p:nvSpPr>
        <p:spPr bwMode="auto">
          <a:xfrm>
            <a:off x="1981200" y="3816350"/>
            <a:ext cx="3746500" cy="235585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ntest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b="1" dirty="0"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!</a:t>
            </a:r>
            <a:r>
              <a:rPr lang="en-US" b="1" i="1" dirty="0">
                <a:latin typeface="Calibri"/>
                <a:ea typeface="Calibri Bold Italic" charset="0"/>
                <a:cs typeface="Calibri"/>
                <a:sym typeface="Calibri Bold Italic" charset="0"/>
              </a:rPr>
              <a:t>Test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if (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ntest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) 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goto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 Italic" charset="0"/>
              </a:rPr>
              <a:t>Else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Then_Expr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goto</a:t>
            </a:r>
            <a:r>
              <a:rPr lang="en-US" b="1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Done;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 Italic" charset="0"/>
              </a:rPr>
              <a:t>Else: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Else_Expr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 Italic" charset="0"/>
              </a:rPr>
              <a:t>Done: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. . .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用条件传送来实现条件分支</a:t>
            </a:r>
            <a:endParaRPr lang="en-US" dirty="0"/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854700" y="3886200"/>
            <a:ext cx="4432300" cy="2946400"/>
          </a:xfrm>
          <a:ln/>
        </p:spPr>
        <p:txBody>
          <a:bodyPr/>
          <a:lstStyle/>
          <a:p>
            <a:pPr marL="552450" lvl="1"/>
            <a:r>
              <a:rPr lang="zh-CN" altLang="en-US" dirty="0"/>
              <a:t>为</a:t>
            </a:r>
            <a:r>
              <a:rPr lang="en-US" altLang="zh-CN" dirty="0"/>
              <a:t>then</a:t>
            </a:r>
            <a:r>
              <a:rPr lang="zh-CN" altLang="en-US" dirty="0"/>
              <a:t>和</a:t>
            </a:r>
            <a:r>
              <a:rPr lang="en-US" altLang="zh-CN" dirty="0"/>
              <a:t>else</a:t>
            </a:r>
            <a:r>
              <a:rPr lang="zh-CN" altLang="en-US" dirty="0"/>
              <a:t>生成独立的代码区间</a:t>
            </a:r>
            <a:endParaRPr lang="en-US" dirty="0"/>
          </a:p>
        </p:txBody>
      </p:sp>
      <p:sp>
        <p:nvSpPr>
          <p:cNvPr id="49161" name="Rectangle 9"/>
          <p:cNvSpPr>
            <a:spLocks/>
          </p:cNvSpPr>
          <p:nvPr/>
        </p:nvSpPr>
        <p:spPr bwMode="auto">
          <a:xfrm>
            <a:off x="2717800" y="2540000"/>
            <a:ext cx="3149600" cy="355600"/>
          </a:xfrm>
          <a:prstGeom prst="rect">
            <a:avLst/>
          </a:prstGeom>
          <a:solidFill>
            <a:srgbClr val="99CC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79400" algn="l"/>
              </a:tabLst>
            </a:pP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= x&gt;y ? x-y : y-x;</a:t>
            </a:r>
          </a:p>
        </p:txBody>
      </p:sp>
    </p:spTree>
    <p:extLst>
      <p:ext uri="{BB962C8B-B14F-4D97-AF65-F5344CB8AC3E}">
        <p14:creationId xmlns:p14="http://schemas.microsoft.com/office/powerpoint/2010/main" val="32079968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9155" name="Rectangle 3"/>
          <p:cNvSpPr>
            <a:spLocks/>
          </p:cNvSpPr>
          <p:nvPr/>
        </p:nvSpPr>
        <p:spPr bwMode="auto">
          <a:xfrm>
            <a:off x="6705600" y="2362200"/>
            <a:ext cx="29337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 Code</a:t>
            </a:r>
          </a:p>
        </p:txBody>
      </p:sp>
      <p:sp>
        <p:nvSpPr>
          <p:cNvPr id="49156" name="Rectangle 4"/>
          <p:cNvSpPr>
            <a:spLocks/>
          </p:cNvSpPr>
          <p:nvPr/>
        </p:nvSpPr>
        <p:spPr bwMode="auto">
          <a:xfrm>
            <a:off x="6705600" y="2819400"/>
            <a:ext cx="2514600" cy="1160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0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sz="2000" b="1" i="1" dirty="0">
                <a:latin typeface="Calibri"/>
                <a:ea typeface="Calibri Bold Italic" charset="0"/>
                <a:cs typeface="Calibri"/>
                <a:sym typeface="Calibri Bold Italic" charset="0"/>
              </a:rPr>
              <a:t>Test</a:t>
            </a:r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?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Then_Expr</a:t>
            </a:r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: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Else_Expr</a:t>
            </a:r>
            <a:r>
              <a:rPr lang="en-US" sz="20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49157" name="Rectangle 5"/>
          <p:cNvSpPr>
            <a:spLocks/>
          </p:cNvSpPr>
          <p:nvPr/>
        </p:nvSpPr>
        <p:spPr bwMode="auto">
          <a:xfrm>
            <a:off x="6629400" y="4038600"/>
            <a:ext cx="2311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 err="1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Goto</a:t>
            </a: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Version</a:t>
            </a:r>
          </a:p>
        </p:txBody>
      </p:sp>
      <p:sp>
        <p:nvSpPr>
          <p:cNvPr id="49158" name="Rectangle 6"/>
          <p:cNvSpPr>
            <a:spLocks/>
          </p:cNvSpPr>
          <p:nvPr/>
        </p:nvSpPr>
        <p:spPr bwMode="auto">
          <a:xfrm>
            <a:off x="6629400" y="4495800"/>
            <a:ext cx="3746500" cy="159385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result = </a:t>
            </a:r>
            <a:r>
              <a:rPr lang="en-US" b="1" i="1" dirty="0" err="1">
                <a:latin typeface="Calibri"/>
                <a:ea typeface="Monaco" charset="0"/>
                <a:cs typeface="Calibri"/>
                <a:sym typeface="Courier New Bold" charset="0"/>
              </a:rPr>
              <a:t>Then_Expr</a:t>
            </a:r>
            <a:r>
              <a:rPr lang="en-US" sz="2400" b="1" dirty="0">
                <a:latin typeface="Courier New" pitchFamily="49" charset="0"/>
                <a:ea typeface="Monaco" charset="0"/>
                <a:cs typeface="Courier New" pitchFamily="49" charset="0"/>
                <a:sym typeface="Arial Narrow Bold" charset="0"/>
              </a:rPr>
              <a:t>;</a:t>
            </a:r>
            <a:endParaRPr lang="en-US" b="1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eval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b="1" i="1" dirty="0" err="1">
                <a:latin typeface="Calibri"/>
                <a:ea typeface="Monaco" charset="0"/>
                <a:cs typeface="Calibri"/>
                <a:sym typeface="Courier New Bold" charset="0"/>
              </a:rPr>
              <a:t>Else_Expr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;</a:t>
            </a: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nt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= !</a:t>
            </a:r>
            <a:r>
              <a:rPr lang="en-US" b="1" i="1" dirty="0">
                <a:latin typeface="Calibri"/>
                <a:ea typeface="Monaco" charset="0"/>
                <a:cs typeface="Calibri"/>
                <a:sym typeface="Courier New Bold" charset="0"/>
              </a:rPr>
              <a:t>Test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;</a:t>
            </a: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if (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nt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) result 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eval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;</a:t>
            </a: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 return result;</a:t>
            </a:r>
            <a:endParaRPr lang="en-US" sz="2400" b="1" dirty="0">
              <a:latin typeface="Courier New" pitchFamily="49" charset="0"/>
              <a:ea typeface="Monaco" charset="0"/>
              <a:cs typeface="Courier New" pitchFamily="49" charset="0"/>
              <a:sym typeface="Arial Narrow Bold" charset="0"/>
            </a:endParaRP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条件传送</a:t>
            </a:r>
            <a:endParaRPr lang="en-US" dirty="0"/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587500" y="1219200"/>
            <a:ext cx="4889500" cy="4038600"/>
          </a:xfrm>
          <a:ln/>
        </p:spPr>
        <p:txBody>
          <a:bodyPr/>
          <a:lstStyle/>
          <a:p>
            <a:pPr marL="292100"/>
            <a:r>
              <a:rPr lang="zh-CN" altLang="en-US" dirty="0"/>
              <a:t>条件传送指令</a:t>
            </a:r>
            <a:endParaRPr lang="en-US" dirty="0"/>
          </a:p>
          <a:p>
            <a:pPr marL="552450" lvl="1"/>
            <a:r>
              <a:rPr lang="zh-CN" altLang="en-US" dirty="0"/>
              <a:t>指令支持</a:t>
            </a:r>
            <a:r>
              <a:rPr lang="en-US" dirty="0"/>
              <a:t>:</a:t>
            </a:r>
          </a:p>
          <a:p>
            <a:pPr marL="838200" lvl="2">
              <a:buNone/>
            </a:pPr>
            <a:r>
              <a:rPr lang="en-US" dirty="0"/>
              <a:t>if (Test)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dirty="0" err="1">
                <a:sym typeface="Wingdings" pitchFamily="2" charset="2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1995</a:t>
            </a:r>
            <a:r>
              <a:rPr lang="zh-CN" altLang="en-US" dirty="0"/>
              <a:t>年之后的</a:t>
            </a:r>
            <a:r>
              <a:rPr lang="en-US" dirty="0"/>
              <a:t> x86 processor</a:t>
            </a:r>
          </a:p>
        </p:txBody>
      </p:sp>
    </p:spTree>
    <p:extLst>
      <p:ext uri="{BB962C8B-B14F-4D97-AF65-F5344CB8AC3E}">
        <p14:creationId xmlns:p14="http://schemas.microsoft.com/office/powerpoint/2010/main" val="31288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1" y="457200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 dirty="0"/>
              <a:t>定义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C00000"/>
                </a:solidFill>
              </a:rPr>
              <a:t>架构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n-US" sz="2400" dirty="0"/>
              <a:t> (ISA: instruction set architecture) </a:t>
            </a:r>
            <a:r>
              <a:rPr lang="zh-CN" altLang="en-US" sz="2400" dirty="0"/>
              <a:t>处理器设计中需要理解或编写汇编</a:t>
            </a:r>
            <a:r>
              <a:rPr lang="en-US" altLang="zh-CN" sz="2400" dirty="0"/>
              <a:t>/</a:t>
            </a:r>
            <a:r>
              <a:rPr lang="zh-CN" altLang="en-US" sz="2400" dirty="0"/>
              <a:t>机器代码的部分。</a:t>
            </a:r>
          </a:p>
          <a:p>
            <a:pPr lvl="1"/>
            <a:r>
              <a:rPr lang="zh-CN" altLang="en-US" sz="2000" dirty="0"/>
              <a:t>例如</a:t>
            </a:r>
            <a:r>
              <a:rPr lang="en-US" sz="2000" dirty="0"/>
              <a:t>:</a:t>
            </a:r>
            <a:r>
              <a:rPr lang="zh-CN" altLang="en-US" sz="2000" dirty="0"/>
              <a:t>指令集规范</a:t>
            </a:r>
            <a:r>
              <a:rPr lang="en-US" altLang="zh-CN" sz="2000" dirty="0"/>
              <a:t>,</a:t>
            </a:r>
            <a:r>
              <a:rPr lang="zh-CN" altLang="en-US" sz="2000" dirty="0"/>
              <a:t>寄存器</a:t>
            </a:r>
            <a:endParaRPr lang="en-US" sz="20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微处理架构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 </a:t>
            </a:r>
            <a:r>
              <a:rPr lang="zh-CN" altLang="en-US" sz="2400" dirty="0"/>
              <a:t>架构的具体实现</a:t>
            </a:r>
            <a:endParaRPr lang="en-US" sz="2400" dirty="0"/>
          </a:p>
          <a:p>
            <a:pPr lvl="1"/>
            <a:r>
              <a:rPr lang="zh-CN" altLang="en-US" sz="2000" dirty="0"/>
              <a:t>例如</a:t>
            </a:r>
            <a:r>
              <a:rPr lang="en-US" sz="2000" dirty="0"/>
              <a:t>: cache</a:t>
            </a:r>
            <a:r>
              <a:rPr lang="zh-CN" altLang="en-US" sz="2000" dirty="0"/>
              <a:t>容量和处理器频率</a:t>
            </a:r>
            <a:endParaRPr lang="en-US" sz="2000" dirty="0"/>
          </a:p>
          <a:p>
            <a:r>
              <a:rPr lang="zh-CN" altLang="en-US" sz="2400" dirty="0"/>
              <a:t>代码形式</a:t>
            </a:r>
            <a:r>
              <a:rPr lang="en-US" sz="2400" dirty="0"/>
              <a:t>: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机器代码</a:t>
            </a:r>
            <a:r>
              <a:rPr lang="en-US" sz="2000" dirty="0"/>
              <a:t>: </a:t>
            </a:r>
            <a:r>
              <a:rPr lang="zh-CN" altLang="en-US" sz="2000" dirty="0"/>
              <a:t>处理器执行的字节级程序。</a:t>
            </a:r>
            <a:endParaRPr lang="en-US" sz="20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汇编代码</a:t>
            </a:r>
            <a:r>
              <a:rPr lang="en-US" sz="2000" dirty="0"/>
              <a:t>: </a:t>
            </a:r>
            <a:r>
              <a:rPr lang="zh-CN" altLang="en-US" sz="2000" dirty="0"/>
              <a:t>机器代码的文本表示</a:t>
            </a:r>
            <a:endParaRPr lang="en-US" sz="2000" dirty="0"/>
          </a:p>
          <a:p>
            <a:pPr eaLnBrk="1" hangingPunct="1"/>
            <a:r>
              <a:rPr lang="zh-CN" altLang="en-US" sz="2400" dirty="0"/>
              <a:t>典型的</a:t>
            </a:r>
            <a:r>
              <a:rPr lang="en-US" sz="2400" dirty="0"/>
              <a:t>ISAs: </a:t>
            </a:r>
          </a:p>
          <a:p>
            <a:pPr lvl="1"/>
            <a:r>
              <a:rPr lang="en-US" sz="2000" dirty="0"/>
              <a:t>Intel: x86, IA32, Itanium, x86-64</a:t>
            </a:r>
          </a:p>
          <a:p>
            <a:pPr lvl="1"/>
            <a:r>
              <a:rPr lang="en-US" sz="2000" dirty="0"/>
              <a:t>ARM: </a:t>
            </a:r>
            <a:r>
              <a:rPr lang="zh-CN" altLang="en-US" sz="2000" dirty="0"/>
              <a:t>用于绝大多数移动设备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6859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条件传送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0B07A5-3BB6-4310-BB27-CD4A5D7A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8349388" cy="50141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71612B-F85D-4786-8350-3F1E164EC0AD}"/>
              </a:ext>
            </a:extLst>
          </p:cNvPr>
          <p:cNvSpPr/>
          <p:nvPr/>
        </p:nvSpPr>
        <p:spPr>
          <a:xfrm>
            <a:off x="8526798" y="2991395"/>
            <a:ext cx="3300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2450" lvl="1"/>
            <a:r>
              <a:rPr lang="zh-CN" altLang="en-US" sz="3600" dirty="0"/>
              <a:t>源值</a:t>
            </a:r>
            <a:r>
              <a:rPr lang="en-US" altLang="zh-CN" sz="3600" dirty="0"/>
              <a:t>S</a:t>
            </a:r>
            <a:r>
              <a:rPr lang="zh-CN" altLang="en-US" sz="3600" dirty="0"/>
              <a:t>复制到</a:t>
            </a:r>
            <a:endParaRPr lang="en-US" altLang="zh-CN" sz="3600" dirty="0"/>
          </a:p>
          <a:p>
            <a:pPr marL="552450" lvl="1"/>
            <a:r>
              <a:rPr lang="zh-CN" altLang="en-US" sz="3600" dirty="0"/>
              <a:t>目的寄存器</a:t>
            </a:r>
            <a:r>
              <a:rPr lang="en-US" altLang="zh-CN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646326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条件传送示例</a:t>
            </a:r>
            <a:endParaRPr lang="en-US" dirty="0"/>
          </a:p>
        </p:txBody>
      </p:sp>
      <p:sp>
        <p:nvSpPr>
          <p:cNvPr id="50186" name="Rectangle 10"/>
          <p:cNvSpPr>
            <a:spLocks/>
          </p:cNvSpPr>
          <p:nvPr/>
        </p:nvSpPr>
        <p:spPr bwMode="auto">
          <a:xfrm>
            <a:off x="8140700" y="1752600"/>
            <a:ext cx="2286000" cy="19812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8"/>
          <p:cNvSpPr>
            <a:spLocks/>
          </p:cNvSpPr>
          <p:nvPr/>
        </p:nvSpPr>
        <p:spPr bwMode="auto">
          <a:xfrm>
            <a:off x="3810000" y="4267200"/>
            <a:ext cx="6642100" cy="2590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en-US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absdiff</a:t>
            </a: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:</a:t>
            </a:r>
          </a:p>
          <a:p>
            <a:pPr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movq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x</a:t>
            </a:r>
          </a:p>
          <a:p>
            <a:pPr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subq</a:t>
            </a:r>
            <a:r>
              <a:rPr lang="tr-TR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tr-TR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tr-TR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</a:t>
            </a:r>
            <a:r>
              <a:rPr lang="tr-TR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result</a:t>
            </a:r>
            <a:r>
              <a:rPr lang="tr-TR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= x-y</a:t>
            </a:r>
          </a:p>
          <a:p>
            <a:pPr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movq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endParaRPr lang="tr-TR" b="1" dirty="0"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subq</a:t>
            </a:r>
            <a:r>
              <a:rPr lang="tr-TR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tr-TR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tr-TR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</a:t>
            </a:r>
            <a:r>
              <a:rPr lang="tr-TR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eval</a:t>
            </a:r>
            <a:r>
              <a:rPr lang="tr-TR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= y-x</a:t>
            </a:r>
          </a:p>
          <a:p>
            <a:pPr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cmpq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x:y</a:t>
            </a:r>
            <a:endParaRPr lang="tr-TR" b="1" dirty="0"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cmovle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%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if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&lt;=, 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result</a:t>
            </a: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= </a:t>
            </a:r>
            <a:r>
              <a:rPr lang="tr-TR" b="1" dirty="0" err="1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eval</a:t>
            </a:r>
            <a:endParaRPr lang="tr-TR" b="1" dirty="0"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ret</a:t>
            </a:r>
            <a:endParaRPr lang="en-US" b="1" dirty="0"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1981200" y="129540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absdiff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(long x, long y)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long result;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if (x &gt; y)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x-y;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else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  </a:t>
            </a:r>
            <a:r>
              <a:rPr lang="en-US" b="1" dirty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y-x;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return result;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248400" y="1905000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659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2227" name="Rectangle 3"/>
          <p:cNvSpPr>
            <a:spLocks/>
          </p:cNvSpPr>
          <p:nvPr/>
        </p:nvSpPr>
        <p:spPr bwMode="auto">
          <a:xfrm>
            <a:off x="1981200" y="1143000"/>
            <a:ext cx="4724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zh-CN" alt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需要大量运算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不适用于条件传送的情况</a:t>
            </a:r>
            <a:endParaRPr lang="en-US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209800" y="2151062"/>
            <a:ext cx="4724400" cy="609600"/>
          </a:xfrm>
          <a:ln/>
        </p:spPr>
        <p:txBody>
          <a:bodyPr/>
          <a:lstStyle/>
          <a:p>
            <a:pPr marL="254000" indent="-254000">
              <a:spcBef>
                <a:spcPts val="600"/>
              </a:spcBef>
              <a:buClr>
                <a:srgbClr val="990000"/>
              </a:buClr>
              <a:buSzPct val="60000"/>
              <a:buFont typeface="Wingdings 2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两个值都需要运算</a:t>
            </a:r>
            <a:endParaRPr lang="en-US" altLang="zh-CN" sz="2000" kern="0" dirty="0">
              <a:sym typeface="Calibri Bold" charset="0"/>
            </a:endParaRPr>
          </a:p>
          <a:p>
            <a:pPr marL="254000" indent="-254000">
              <a:spcBef>
                <a:spcPts val="600"/>
              </a:spcBef>
              <a:buClr>
                <a:srgbClr val="990000"/>
              </a:buClr>
              <a:buSzPct val="60000"/>
              <a:buFont typeface="Wingdings 2" charset="2"/>
              <a:buChar char="¢"/>
              <a:defRPr/>
            </a:pPr>
            <a:r>
              <a:rPr lang="zh-CN" altLang="en-US" sz="2000" dirty="0"/>
              <a:t>只有两个运算都非常简单才有效</a:t>
            </a:r>
            <a:endParaRPr lang="en-US" sz="2000" dirty="0"/>
          </a:p>
        </p:txBody>
      </p:sp>
      <p:sp>
        <p:nvSpPr>
          <p:cNvPr id="52232" name="Rectangle 8"/>
          <p:cNvSpPr>
            <a:spLocks/>
          </p:cNvSpPr>
          <p:nvPr/>
        </p:nvSpPr>
        <p:spPr bwMode="auto">
          <a:xfrm>
            <a:off x="2057400" y="161766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b="1" dirty="0"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Test(x)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? </a:t>
            </a:r>
            <a:r>
              <a:rPr lang="en-US" b="1" dirty="0"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Hard1(x)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: Hard2(x);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1981200" y="2941320"/>
            <a:ext cx="4724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zh-CN" alt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有潜在危险的运算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1" name="Rectangle 7"/>
          <p:cNvSpPr txBox="1">
            <a:spLocks noChangeArrowheads="1"/>
          </p:cNvSpPr>
          <p:nvPr/>
        </p:nvSpPr>
        <p:spPr bwMode="auto">
          <a:xfrm>
            <a:off x="2209800" y="3949382"/>
            <a:ext cx="472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两个值都需要运算</a:t>
            </a:r>
            <a:endParaRPr lang="en-US" sz="2000" kern="0" dirty="0">
              <a:sym typeface="Calibri Bold" charset="0"/>
            </a:endParaRPr>
          </a:p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可能产生意想不到的结果</a:t>
            </a:r>
            <a:endParaRPr lang="en-US" sz="2000" kern="0" dirty="0">
              <a:sym typeface="Calibri Bold" charset="0"/>
            </a:endParaRPr>
          </a:p>
        </p:txBody>
      </p:sp>
      <p:sp>
        <p:nvSpPr>
          <p:cNvPr id="12" name="Rectangle 8"/>
          <p:cNvSpPr>
            <a:spLocks/>
          </p:cNvSpPr>
          <p:nvPr/>
        </p:nvSpPr>
        <p:spPr bwMode="auto">
          <a:xfrm>
            <a:off x="2057400" y="341598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b="1" dirty="0"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p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? </a:t>
            </a:r>
            <a:r>
              <a:rPr lang="en-US" b="1" dirty="0"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*p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: 0;</a:t>
            </a:r>
          </a:p>
        </p:txBody>
      </p:sp>
      <p:sp>
        <p:nvSpPr>
          <p:cNvPr id="13" name="Rectangle 3"/>
          <p:cNvSpPr>
            <a:spLocks/>
          </p:cNvSpPr>
          <p:nvPr/>
        </p:nvSpPr>
        <p:spPr bwMode="auto">
          <a:xfrm>
            <a:off x="1981200" y="4693920"/>
            <a:ext cx="4724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zh-CN" alt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存在额外开销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4" name="Rectangle 7"/>
          <p:cNvSpPr txBox="1">
            <a:spLocks noChangeArrowheads="1"/>
          </p:cNvSpPr>
          <p:nvPr/>
        </p:nvSpPr>
        <p:spPr bwMode="auto">
          <a:xfrm>
            <a:off x="2209800" y="5701982"/>
            <a:ext cx="472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两个值都需要运算</a:t>
            </a:r>
            <a:endParaRPr lang="en-US" sz="2000" kern="0" dirty="0">
              <a:sym typeface="Calibri Bold" charset="0"/>
            </a:endParaRPr>
          </a:p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必须额外开销很小</a:t>
            </a:r>
            <a:endParaRPr lang="en-US" sz="2000" kern="0" dirty="0">
              <a:sym typeface="Calibri Bold" charset="0"/>
            </a:endParaRPr>
          </a:p>
        </p:txBody>
      </p:sp>
      <p:sp>
        <p:nvSpPr>
          <p:cNvPr id="15" name="Rectangle 8"/>
          <p:cNvSpPr>
            <a:spLocks/>
          </p:cNvSpPr>
          <p:nvPr/>
        </p:nvSpPr>
        <p:spPr bwMode="auto">
          <a:xfrm>
            <a:off x="2057400" y="516858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b="1" dirty="0"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x &gt; 0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? </a:t>
            </a:r>
            <a:r>
              <a:rPr lang="en-US" b="1" dirty="0"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x*=7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: x+=3;</a:t>
            </a:r>
          </a:p>
        </p:txBody>
      </p:sp>
    </p:spTree>
    <p:extLst>
      <p:ext uri="{BB962C8B-B14F-4D97-AF65-F5344CB8AC3E}">
        <p14:creationId xmlns:p14="http://schemas.microsoft.com/office/powerpoint/2010/main" val="25195060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B7F898-CC55-42BB-B82A-E688EB0B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83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D36234-B141-4A12-AD8A-D33FC8BD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2" y="1164502"/>
            <a:ext cx="6260862" cy="4047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917448-9FD8-4F0A-963E-5E6D5843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4" y="154710"/>
            <a:ext cx="3397916" cy="65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21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B7F898-CC55-42BB-B82A-E688EB0B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84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9FB01E-BD61-45C5-8C01-B72149AC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8" y="942252"/>
            <a:ext cx="5284581" cy="41842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86D834-849F-4A8F-A714-B4A87EBB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22" y="136524"/>
            <a:ext cx="3641158" cy="64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542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47125" y="6356351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85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19125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3.6.7</a:t>
            </a:r>
            <a:r>
              <a:rPr lang="zh-CN" altLang="en-US" b="1" dirty="0"/>
              <a:t> </a:t>
            </a:r>
            <a:r>
              <a:rPr lang="en-US" altLang="zh-CN" b="1" dirty="0"/>
              <a:t>C</a:t>
            </a:r>
            <a:r>
              <a:rPr lang="zh-CN" altLang="en-US" b="1" dirty="0"/>
              <a:t>语言循环代码的产生</a:t>
            </a:r>
            <a:endParaRPr lang="en-US" altLang="zh-CN" b="1" dirty="0"/>
          </a:p>
          <a:p>
            <a:pPr lvl="1"/>
            <a:r>
              <a:rPr lang="en-US" altLang="zh-CN" b="1" dirty="0"/>
              <a:t>C</a:t>
            </a:r>
            <a:r>
              <a:rPr lang="zh-CN" altLang="en-US" b="1" dirty="0"/>
              <a:t>语言三种循环结构</a:t>
            </a:r>
            <a:endParaRPr lang="en-US" altLang="zh-CN" b="1" dirty="0"/>
          </a:p>
          <a:p>
            <a:pPr lvl="2"/>
            <a:r>
              <a:rPr lang="en-US" altLang="zh-CN" b="1" dirty="0"/>
              <a:t>for/do-while/while</a:t>
            </a:r>
          </a:p>
          <a:p>
            <a:pPr lvl="2"/>
            <a:endParaRPr lang="en-US" altLang="zh-CN" b="1" dirty="0"/>
          </a:p>
          <a:p>
            <a:pPr lvl="1"/>
            <a:r>
              <a:rPr lang="en-US" altLang="zh-CN" b="1" dirty="0"/>
              <a:t>do-while</a:t>
            </a:r>
          </a:p>
          <a:p>
            <a:pPr lvl="2"/>
            <a:r>
              <a:rPr lang="zh-CN" altLang="en-US" b="1" dirty="0"/>
              <a:t>转换模板：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777365" y="4231600"/>
            <a:ext cx="2918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do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);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867400" y="4231600"/>
            <a:ext cx="4552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loop: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loop;</a:t>
            </a:r>
            <a:endParaRPr lang="zh-CN" altLang="en-US" b="1" dirty="0"/>
          </a:p>
        </p:txBody>
      </p:sp>
      <p:sp>
        <p:nvSpPr>
          <p:cNvPr id="6" name="右箭头 5"/>
          <p:cNvSpPr/>
          <p:nvPr/>
        </p:nvSpPr>
        <p:spPr>
          <a:xfrm>
            <a:off x="4844415" y="4697730"/>
            <a:ext cx="67437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7480716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E87178-C0F9-40E0-8D25-3D23F4C6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1E8055-4E28-4FD1-AC1C-AF694B306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299" y="1538516"/>
            <a:ext cx="6128065" cy="34355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AB3975-0FAA-47FC-AC47-8EABC3B28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8338" y="1563917"/>
            <a:ext cx="5118363" cy="33847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131E71-08A0-4A41-8A7B-4BEC9FD65E12}"/>
              </a:ext>
            </a:extLst>
          </p:cNvPr>
          <p:cNvSpPr/>
          <p:nvPr/>
        </p:nvSpPr>
        <p:spPr>
          <a:xfrm>
            <a:off x="537008" y="79577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/>
              <a:t>do-while</a:t>
            </a:r>
          </a:p>
        </p:txBody>
      </p:sp>
    </p:spTree>
    <p:extLst>
      <p:ext uri="{BB962C8B-B14F-4D97-AF65-F5344CB8AC3E}">
        <p14:creationId xmlns:p14="http://schemas.microsoft.com/office/powerpoint/2010/main" val="2230271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87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while</a:t>
            </a:r>
          </a:p>
          <a:p>
            <a:pPr lvl="2"/>
            <a:r>
              <a:rPr lang="zh-CN" altLang="en-US" b="1" dirty="0"/>
              <a:t>转换模板：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733550" y="1939975"/>
            <a:ext cx="306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1692444"/>
            <a:ext cx="4770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	if (!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	do</a:t>
            </a:r>
          </a:p>
          <a:p>
            <a:r>
              <a:rPr lang="en-US" altLang="zh-CN" b="1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dirty="0">
                <a:latin typeface="ZztexMono-Regular"/>
              </a:rPr>
              <a:t>	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);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585710" y="49102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与</a:t>
            </a:r>
            <a:r>
              <a:rPr lang="en-US" altLang="zh-CN" b="1" dirty="0"/>
              <a:t>do-while</a:t>
            </a:r>
            <a:r>
              <a:rPr lang="zh-CN" altLang="en-US" b="1" dirty="0"/>
              <a:t>略有不同，有可能出现循环体一次都不需要执行的情况</a:t>
            </a:r>
          </a:p>
        </p:txBody>
      </p:sp>
      <p:cxnSp>
        <p:nvCxnSpPr>
          <p:cNvPr id="8" name="直接箭头连接符 7"/>
          <p:cNvCxnSpPr>
            <a:stCxn id="6" idx="2"/>
          </p:cNvCxnSpPr>
          <p:nvPr/>
        </p:nvCxnSpPr>
        <p:spPr>
          <a:xfrm flipH="1">
            <a:off x="8275320" y="1137354"/>
            <a:ext cx="1158240" cy="6382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右箭头 8"/>
          <p:cNvSpPr/>
          <p:nvPr/>
        </p:nvSpPr>
        <p:spPr>
          <a:xfrm>
            <a:off x="5006340" y="2434590"/>
            <a:ext cx="60579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6096000" y="4115827"/>
            <a:ext cx="46596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(!t)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loop: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loop;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11" name="下箭头 10"/>
          <p:cNvSpPr/>
          <p:nvPr/>
        </p:nvSpPr>
        <p:spPr>
          <a:xfrm>
            <a:off x="7404735" y="3647433"/>
            <a:ext cx="361950" cy="435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4789170" y="1810656"/>
            <a:ext cx="186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可以借助于</a:t>
            </a:r>
            <a:endParaRPr lang="en-US" altLang="zh-CN" b="1" dirty="0"/>
          </a:p>
          <a:p>
            <a:r>
              <a:rPr lang="en-US" altLang="zh-CN" b="1" dirty="0"/>
              <a:t>do-while</a:t>
            </a:r>
            <a:r>
              <a:rPr lang="zh-CN" altLang="en-US" b="1" dirty="0"/>
              <a:t>来转换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E7FCD3-F50D-4F21-949B-FCEEC052E11B}"/>
              </a:ext>
            </a:extLst>
          </p:cNvPr>
          <p:cNvSpPr txBox="1"/>
          <p:nvPr/>
        </p:nvSpPr>
        <p:spPr>
          <a:xfrm>
            <a:off x="1151890" y="4231600"/>
            <a:ext cx="1861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两种翻译方法：</a:t>
            </a:r>
            <a:endParaRPr lang="en-US" altLang="zh-CN" b="1" dirty="0">
              <a:solidFill>
                <a:srgbClr val="7030A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</a:rPr>
              <a:t>√</a:t>
            </a:r>
            <a:r>
              <a:rPr lang="en-US" altLang="zh-CN" b="1" dirty="0">
                <a:solidFill>
                  <a:srgbClr val="7030A0"/>
                </a:solidFill>
              </a:rPr>
              <a:t> Jump to middle</a:t>
            </a:r>
          </a:p>
          <a:p>
            <a:r>
              <a:rPr lang="zh-CN" altLang="en-US" b="1" dirty="0">
                <a:solidFill>
                  <a:srgbClr val="7030A0"/>
                </a:solidFill>
              </a:rPr>
              <a:t>√ </a:t>
            </a:r>
            <a:r>
              <a:rPr lang="en-US" altLang="zh-CN" b="1" dirty="0">
                <a:solidFill>
                  <a:srgbClr val="7030A0"/>
                </a:solidFill>
              </a:rPr>
              <a:t>guarded-do 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92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F52E31-2C2F-465B-B6CC-FDA1D98F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25F3A-7066-4273-8D7E-8842107D1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34987"/>
            <a:ext cx="6722861" cy="40209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F27E9DA-CA69-4CD4-B895-2AF9A6C72AA7}"/>
              </a:ext>
            </a:extLst>
          </p:cNvPr>
          <p:cNvSpPr/>
          <p:nvPr/>
        </p:nvSpPr>
        <p:spPr>
          <a:xfrm>
            <a:off x="537008" y="795774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/>
              <a:t>while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E646B1-4701-443F-B2CE-FD6E9CD33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2178" y="1434987"/>
            <a:ext cx="5289822" cy="45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4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89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for</a:t>
            </a:r>
            <a:r>
              <a:rPr lang="zh-CN" altLang="en-US" b="1" dirty="0"/>
              <a:t>循环</a:t>
            </a:r>
            <a:endParaRPr lang="en-US" altLang="zh-CN" b="1" dirty="0"/>
          </a:p>
          <a:p>
            <a:pPr lvl="2"/>
            <a:r>
              <a:rPr lang="zh-CN" altLang="en-US" b="1" dirty="0"/>
              <a:t>转换模板：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910590" y="1838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latin typeface="ZztexMono-Regular"/>
              </a:rPr>
              <a:t>for (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b="1" dirty="0">
                <a:latin typeface="ZztexMono-Regular"/>
              </a:rPr>
              <a:t>;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 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07580" y="1838959"/>
            <a:ext cx="37299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 {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6" name="下箭头 5"/>
          <p:cNvSpPr/>
          <p:nvPr/>
        </p:nvSpPr>
        <p:spPr>
          <a:xfrm>
            <a:off x="8737600" y="3448367"/>
            <a:ext cx="548640" cy="468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5827395" y="1708249"/>
            <a:ext cx="145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先转换为</a:t>
            </a:r>
            <a:r>
              <a:rPr lang="en-US" altLang="zh-CN" b="1" dirty="0"/>
              <a:t>while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6606540" y="4052739"/>
            <a:ext cx="3661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</a:p>
          <a:p>
            <a:r>
              <a:rPr lang="en-US" altLang="zh-CN" b="1" dirty="0">
                <a:latin typeface="ZztexMono-Regular"/>
              </a:rPr>
              <a:t>	if (!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	do {</a:t>
            </a:r>
          </a:p>
          <a:p>
            <a:r>
              <a:rPr lang="en-US" altLang="zh-CN" b="1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} 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);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9" name="右箭头 8"/>
          <p:cNvSpPr/>
          <p:nvPr/>
        </p:nvSpPr>
        <p:spPr>
          <a:xfrm>
            <a:off x="5886450" y="2354580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910590" y="3316287"/>
            <a:ext cx="45002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(!t)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loop: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loop;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11" name="右箭头 10"/>
          <p:cNvSpPr/>
          <p:nvPr/>
        </p:nvSpPr>
        <p:spPr>
          <a:xfrm flipH="1">
            <a:off x="5378132" y="4477692"/>
            <a:ext cx="667385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56124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2590800" y="1066800"/>
            <a:ext cx="3200400" cy="2209800"/>
          </a:xfrm>
          <a:prstGeom prst="rect">
            <a:avLst/>
          </a:prstGeom>
          <a:solidFill>
            <a:srgbClr val="EFBFB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CPU</a:t>
            </a: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0" y="457201"/>
            <a:ext cx="7226300" cy="573088"/>
          </a:xfrm>
        </p:spPr>
        <p:txBody>
          <a:bodyPr/>
          <a:lstStyle/>
          <a:p>
            <a:r>
              <a:rPr lang="zh-CN" altLang="en-US" dirty="0"/>
              <a:t>汇编</a:t>
            </a:r>
            <a:r>
              <a:rPr lang="en-US" dirty="0"/>
              <a:t>/</a:t>
            </a:r>
            <a:r>
              <a:rPr lang="zh-CN" altLang="en-US" dirty="0"/>
              <a:t>机器代码</a:t>
            </a:r>
            <a:endParaRPr lang="en-US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43114" y="3352800"/>
            <a:ext cx="9071926" cy="3092450"/>
          </a:xfrm>
        </p:spPr>
        <p:txBody>
          <a:bodyPr/>
          <a:lstStyle/>
          <a:p>
            <a:pPr marL="227013" indent="-227013" defTabSz="895350">
              <a:buNone/>
              <a:tabLst>
                <a:tab pos="1371600" algn="l"/>
                <a:tab pos="4572000" algn="l"/>
              </a:tabLst>
            </a:pPr>
            <a:r>
              <a:rPr lang="zh-CN" altLang="en-US" sz="2400" dirty="0"/>
              <a:t>程序员的视角</a:t>
            </a:r>
            <a:endParaRPr lang="en-US" sz="2400" dirty="0"/>
          </a:p>
          <a:p>
            <a:pPr marL="560388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PC: </a:t>
            </a:r>
            <a:r>
              <a:rPr lang="zh-CN" altLang="en-US" sz="2000" b="1" dirty="0"/>
              <a:t>程序计数器</a:t>
            </a:r>
            <a:endParaRPr lang="en-US" sz="2000" b="1" dirty="0"/>
          </a:p>
          <a:p>
            <a:pPr marL="839788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下一条指令的地址</a:t>
            </a:r>
            <a:endParaRPr lang="en-US" sz="1800" dirty="0"/>
          </a:p>
          <a:p>
            <a:pPr marL="839788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被称为</a:t>
            </a:r>
            <a:r>
              <a:rPr lang="en-US" sz="1800" dirty="0"/>
              <a:t>“RIP” (x86-64)</a:t>
            </a:r>
          </a:p>
          <a:p>
            <a:pPr marL="560388" lvl="1" indent="-222250" defTabSz="895350">
              <a:tabLst>
                <a:tab pos="1371600" algn="l"/>
                <a:tab pos="4572000" algn="l"/>
              </a:tabLst>
            </a:pPr>
            <a:r>
              <a:rPr lang="zh-CN" altLang="en-US" sz="2000" b="1" dirty="0"/>
              <a:t>寄存器文件</a:t>
            </a:r>
            <a:endParaRPr lang="en-US" sz="1800" dirty="0"/>
          </a:p>
          <a:p>
            <a:pPr marL="560388" lvl="1" indent="-222250" defTabSz="895350">
              <a:tabLst>
                <a:tab pos="1371600" algn="l"/>
                <a:tab pos="4572000" algn="l"/>
              </a:tabLst>
            </a:pPr>
            <a:r>
              <a:rPr lang="zh-CN" altLang="en-US" sz="2000" b="1" dirty="0"/>
              <a:t>条件代码</a:t>
            </a:r>
            <a:endParaRPr lang="en-US" sz="2000" b="1" dirty="0"/>
          </a:p>
          <a:p>
            <a:pPr marL="839788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储存最近的算术和逻辑操作的状态</a:t>
            </a:r>
            <a:endParaRPr lang="en-US" altLang="zh-CN" sz="1800" dirty="0"/>
          </a:p>
          <a:p>
            <a:pPr marL="839788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用于条件转移</a:t>
            </a:r>
            <a:endParaRPr lang="en-US" sz="1800" dirty="0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2933700" y="1981200"/>
            <a:ext cx="533400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PC</a:t>
            </a: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3886200" y="1371600"/>
            <a:ext cx="1676400" cy="762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Registers</a:t>
            </a:r>
          </a:p>
        </p:txBody>
      </p:sp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7543800" y="1066800"/>
            <a:ext cx="1752600" cy="2209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7848600" y="1730102"/>
            <a:ext cx="1143000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itchFamily="34" charset="0"/>
              </a:rPr>
              <a:t>Code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itchFamily="34" charset="0"/>
              </a:rPr>
              <a:t>Data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itchFamily="34" charset="0"/>
              </a:rPr>
              <a:t>Stack</a:t>
            </a:r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5791200" y="170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5791200" y="2235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5791200" y="27686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5791200" y="1295401"/>
            <a:ext cx="175260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itchFamily="34" charset="0"/>
              </a:rPr>
              <a:t>Addresses</a:t>
            </a: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5791200" y="1854201"/>
            <a:ext cx="175260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itchFamily="34" charset="0"/>
              </a:rPr>
              <a:t>Data</a:t>
            </a: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5791200" y="2387601"/>
            <a:ext cx="167640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itchFamily="34" charset="0"/>
              </a:rPr>
              <a:t>Instructions</a:t>
            </a:r>
          </a:p>
        </p:txBody>
      </p:sp>
      <p:sp>
        <p:nvSpPr>
          <p:cNvPr id="147472" name="Rectangle 16"/>
          <p:cNvSpPr>
            <a:spLocks noChangeArrowheads="1"/>
          </p:cNvSpPr>
          <p:nvPr/>
        </p:nvSpPr>
        <p:spPr bwMode="auto">
          <a:xfrm>
            <a:off x="4191000" y="2286000"/>
            <a:ext cx="1066800" cy="6858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Condition</a:t>
            </a:r>
          </a:p>
          <a:p>
            <a:pPr algn="ctr"/>
            <a:r>
              <a:rPr lang="en-US" dirty="0">
                <a:latin typeface="Calibri" pitchFamily="34" charset="0"/>
              </a:rPr>
              <a:t>Codes</a:t>
            </a:r>
          </a:p>
        </p:txBody>
      </p:sp>
      <p:sp>
        <p:nvSpPr>
          <p:cNvPr id="147473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6896100" y="3702050"/>
            <a:ext cx="3619500" cy="1568450"/>
          </a:xfrm>
        </p:spPr>
        <p:txBody>
          <a:bodyPr/>
          <a:lstStyle/>
          <a:p>
            <a:pPr marL="292100" lvl="1" indent="-177800"/>
            <a:r>
              <a:rPr lang="zh-CN" altLang="en-US" sz="2000" b="1" dirty="0"/>
              <a:t>内存</a:t>
            </a:r>
            <a:endParaRPr lang="en-US" sz="2000" b="1" dirty="0"/>
          </a:p>
          <a:p>
            <a:pPr marL="571500" lvl="2" indent="-165100"/>
            <a:r>
              <a:rPr lang="zh-CN" altLang="en-US" sz="1800" dirty="0"/>
              <a:t>按字节寻址的阵列</a:t>
            </a:r>
            <a:endParaRPr lang="en-US" altLang="zh-CN" sz="1800" dirty="0"/>
          </a:p>
          <a:p>
            <a:pPr marL="571500" lvl="2" indent="-165100"/>
            <a:r>
              <a:rPr lang="zh-CN" altLang="en-US" sz="1800" dirty="0"/>
              <a:t>代码和用户数据</a:t>
            </a:r>
            <a:endParaRPr lang="en-US" altLang="zh-CN" sz="1800" dirty="0"/>
          </a:p>
          <a:p>
            <a:pPr marL="406400" lvl="2" indent="0">
              <a:buNone/>
            </a:pPr>
            <a:endParaRPr lang="en-US" sz="1800" dirty="0"/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2778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693FC4-C7EB-4BFE-88D5-AFFA905D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C0ACE-D3AF-415D-AFAA-240EA6DD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7" y="817828"/>
            <a:ext cx="3238666" cy="20321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0C1F7B-88AD-447B-84FC-3E3F60EC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50" y="4485589"/>
            <a:ext cx="3111660" cy="11684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8A32D8-5E3B-4952-A4D2-00BA0B509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892" y="625977"/>
            <a:ext cx="3010055" cy="2584583"/>
          </a:xfrm>
          <a:prstGeom prst="rect">
            <a:avLst/>
          </a:prstGeom>
        </p:spPr>
      </p:pic>
      <p:sp>
        <p:nvSpPr>
          <p:cNvPr id="6" name="右箭头 8">
            <a:extLst>
              <a:ext uri="{FF2B5EF4-FFF2-40B4-BE49-F238E27FC236}">
                <a16:creationId xmlns:a16="http://schemas.microsoft.com/office/drawing/2014/main" id="{9A45E7E6-A2A3-406C-A96F-6652F433D7FF}"/>
              </a:ext>
            </a:extLst>
          </p:cNvPr>
          <p:cNvSpPr/>
          <p:nvPr/>
        </p:nvSpPr>
        <p:spPr>
          <a:xfrm>
            <a:off x="3425270" y="1629752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BC4D94-79C0-4623-817C-D181FD98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037" y="37926"/>
            <a:ext cx="3283119" cy="3391074"/>
          </a:xfrm>
          <a:prstGeom prst="rect">
            <a:avLst/>
          </a:prstGeom>
        </p:spPr>
      </p:pic>
      <p:sp>
        <p:nvSpPr>
          <p:cNvPr id="8" name="右箭头 8">
            <a:extLst>
              <a:ext uri="{FF2B5EF4-FFF2-40B4-BE49-F238E27FC236}">
                <a16:creationId xmlns:a16="http://schemas.microsoft.com/office/drawing/2014/main" id="{880ABAB9-B605-428F-B24F-2B029963E571}"/>
              </a:ext>
            </a:extLst>
          </p:cNvPr>
          <p:cNvSpPr/>
          <p:nvPr/>
        </p:nvSpPr>
        <p:spPr>
          <a:xfrm>
            <a:off x="6960947" y="1605279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58ACFB-894B-460C-8E5F-9374CFE2B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520" y="3781386"/>
            <a:ext cx="4274302" cy="2942670"/>
          </a:xfrm>
          <a:prstGeom prst="rect">
            <a:avLst/>
          </a:prstGeom>
        </p:spPr>
      </p:pic>
      <p:sp>
        <p:nvSpPr>
          <p:cNvPr id="10" name="下箭头 5">
            <a:extLst>
              <a:ext uri="{FF2B5EF4-FFF2-40B4-BE49-F238E27FC236}">
                <a16:creationId xmlns:a16="http://schemas.microsoft.com/office/drawing/2014/main" id="{EC23CC98-AB02-4923-B328-0AF90A64BE7E}"/>
              </a:ext>
            </a:extLst>
          </p:cNvPr>
          <p:cNvSpPr/>
          <p:nvPr/>
        </p:nvSpPr>
        <p:spPr>
          <a:xfrm>
            <a:off x="8773956" y="3370878"/>
            <a:ext cx="548640" cy="468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8178366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91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42291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3.6.8</a:t>
            </a:r>
            <a:r>
              <a:rPr lang="zh-CN" altLang="en-US" b="1" dirty="0"/>
              <a:t> </a:t>
            </a:r>
            <a:r>
              <a:rPr lang="en-US" altLang="zh-CN" b="1" dirty="0"/>
              <a:t>switch</a:t>
            </a:r>
          </a:p>
          <a:p>
            <a:pPr lvl="1"/>
            <a:r>
              <a:rPr lang="en-US" altLang="zh-CN" b="1" dirty="0"/>
              <a:t>switch</a:t>
            </a:r>
            <a:r>
              <a:rPr lang="zh-CN" altLang="en-US" b="1" dirty="0"/>
              <a:t>开关语句根据一个整数索引值来进行多重分支（</a:t>
            </a:r>
            <a:r>
              <a:rPr lang="en-US" altLang="zh-CN" b="1" dirty="0"/>
              <a:t>multi-way branch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en-US" altLang="zh-CN" b="1" dirty="0"/>
              <a:t>GCC</a:t>
            </a:r>
            <a:r>
              <a:rPr lang="zh-CN" altLang="en-US" b="1" dirty="0"/>
              <a:t>编译器根据分支数量和开关值得稀疏程度来翻译开关语句。但数量较多且比较密集时会使用跳转表（</a:t>
            </a:r>
            <a:r>
              <a:rPr lang="en-US" altLang="zh-CN" b="1" dirty="0"/>
              <a:t>jump table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527149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92</a:t>
            </a:fld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727710" y="1630889"/>
            <a:ext cx="40500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StoneSans"/>
              </a:rPr>
              <a:t>(a) Switch statement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void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switch_eg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(long x, long n)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long result = x;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switch (n)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100: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*= 13;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9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10	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102: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11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+= 10;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12	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Fall through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13</a:t>
            </a:r>
          </a:p>
        </p:txBody>
      </p:sp>
      <p:sp>
        <p:nvSpPr>
          <p:cNvPr id="4" name="矩形 3"/>
          <p:cNvSpPr/>
          <p:nvPr/>
        </p:nvSpPr>
        <p:spPr>
          <a:xfrm>
            <a:off x="5608320" y="1630889"/>
            <a:ext cx="44500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14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103: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15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+= 11;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16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17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18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104: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19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106: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20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*=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21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22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23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default: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24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25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26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27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94531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93</a:t>
            </a:fld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533400" y="697290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StoneSans"/>
              </a:rPr>
              <a:t>(b) Translation into extended C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void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switch_eg_impl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(long x, long n)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Table of code pointers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static void *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jt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[7] =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loc_C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unsigned index = n - 100;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10 	long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11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12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if (index &gt; 6)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13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14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15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Multiway branch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16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*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jt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[index];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17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18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Default case*/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19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20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21</a:t>
            </a:r>
          </a:p>
        </p:txBody>
      </p:sp>
      <p:sp>
        <p:nvSpPr>
          <p:cNvPr id="4" name="矩形 3"/>
          <p:cNvSpPr/>
          <p:nvPr/>
        </p:nvSpPr>
        <p:spPr>
          <a:xfrm>
            <a:off x="6190615" y="303948"/>
            <a:ext cx="509397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22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loc_C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 103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23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24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rest;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25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26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 100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27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 * 13;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28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29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30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 102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31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 + 10;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32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Fall through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33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rest: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Finish case 103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35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+= 11;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36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37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38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Cases 104, 106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39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 * x;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40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Fall through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41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done: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43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589780" y="1305411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101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5590" y="2292389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105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6" idx="1"/>
          </p:cNvCxnSpPr>
          <p:nvPr/>
        </p:nvCxnSpPr>
        <p:spPr>
          <a:xfrm flipH="1">
            <a:off x="3646170" y="1490077"/>
            <a:ext cx="943610" cy="396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704080" y="2265328"/>
            <a:ext cx="651510" cy="211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58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94</a:t>
            </a:fld>
            <a:endParaRPr lang="zh-CN" altLang="en-US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773FE9-26E9-4A38-AF91-F4D0DA2C9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0463" y="705583"/>
            <a:ext cx="6411073" cy="58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157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95</a:t>
            </a:fld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742950" y="104013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跳转表：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14FFCB-1169-42A5-8784-01CBEFB48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6086" y="1409462"/>
            <a:ext cx="8580648" cy="40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164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3.7 </a:t>
            </a:r>
            <a:r>
              <a:rPr lang="zh-CN" altLang="en-US" b="1" dirty="0"/>
              <a:t>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2948940"/>
          </a:xfrm>
        </p:spPr>
        <p:txBody>
          <a:bodyPr/>
          <a:lstStyle/>
          <a:p>
            <a:r>
              <a:rPr lang="en-US" altLang="zh-CN" b="1" dirty="0"/>
              <a:t>3.7.1 </a:t>
            </a:r>
            <a:r>
              <a:rPr lang="zh-CN" altLang="en-US" b="1" dirty="0"/>
              <a:t>栈帧</a:t>
            </a:r>
            <a:endParaRPr lang="en-US" altLang="zh-CN" b="1" dirty="0"/>
          </a:p>
          <a:p>
            <a:r>
              <a:rPr lang="en-US" altLang="zh-CN" b="1" dirty="0"/>
              <a:t>3.7.2 </a:t>
            </a:r>
            <a:r>
              <a:rPr lang="zh-CN" altLang="en-US" b="1" dirty="0"/>
              <a:t>转移控制</a:t>
            </a:r>
            <a:endParaRPr lang="en-US" altLang="zh-CN" b="1" dirty="0"/>
          </a:p>
          <a:p>
            <a:r>
              <a:rPr lang="en-US" altLang="zh-CN" b="1" dirty="0"/>
              <a:t>3.7.3 </a:t>
            </a:r>
            <a:r>
              <a:rPr lang="zh-CN" altLang="en-US" b="1" dirty="0"/>
              <a:t>数据传送</a:t>
            </a:r>
            <a:endParaRPr lang="en-US" altLang="zh-CN" b="1" dirty="0"/>
          </a:p>
          <a:p>
            <a:r>
              <a:rPr lang="en-US" altLang="zh-CN" b="1" dirty="0"/>
              <a:t>3.7.5 </a:t>
            </a:r>
            <a:r>
              <a:rPr lang="zh-CN" altLang="en-US" b="1" dirty="0"/>
              <a:t>寄存器中的局部存储空间</a:t>
            </a:r>
            <a:endParaRPr lang="en-US" altLang="zh-CN" b="1" dirty="0"/>
          </a:p>
          <a:p>
            <a:r>
              <a:rPr lang="en-US" altLang="zh-CN" b="1" dirty="0"/>
              <a:t>3.7.6 </a:t>
            </a:r>
            <a:r>
              <a:rPr lang="zh-CN" altLang="en-US" b="1" dirty="0"/>
              <a:t>递归过程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pPr>
                <a:defRPr/>
              </a:pPr>
              <a:t>96</a:t>
            </a:fld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156398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97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82980"/>
            <a:ext cx="563118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3.7.1</a:t>
            </a:r>
            <a:r>
              <a:rPr lang="zh-CN" altLang="en-US" b="1" dirty="0"/>
              <a:t>栈帧</a:t>
            </a:r>
            <a:endParaRPr lang="en-US" altLang="zh-CN" b="1" dirty="0"/>
          </a:p>
          <a:p>
            <a:pPr lvl="2"/>
            <a:r>
              <a:rPr lang="zh-CN" altLang="en-US" b="1" dirty="0"/>
              <a:t>一个过程调用所分配的那部分帧的空间称为</a:t>
            </a:r>
            <a:r>
              <a:rPr lang="zh-CN" altLang="en-US" b="1" dirty="0">
                <a:solidFill>
                  <a:srgbClr val="FF0000"/>
                </a:solidFill>
              </a:rPr>
              <a:t>栈帧</a:t>
            </a:r>
            <a:r>
              <a:rPr lang="zh-CN" altLang="en-US" b="1" dirty="0"/>
              <a:t>（</a:t>
            </a:r>
            <a:r>
              <a:rPr lang="en-US" altLang="zh-CN" b="1" dirty="0"/>
              <a:t>stack frame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zh-CN" altLang="en-US" b="1" dirty="0"/>
              <a:t>栈顶总是由</a:t>
            </a:r>
            <a:r>
              <a:rPr lang="en-US" altLang="zh-CN" b="1" dirty="0" err="1"/>
              <a:t>rsp</a:t>
            </a:r>
            <a:r>
              <a:rPr lang="en-US" altLang="zh-CN" b="1" dirty="0"/>
              <a:t> / </a:t>
            </a:r>
            <a:r>
              <a:rPr lang="en-US" altLang="zh-CN" b="1" dirty="0" err="1"/>
              <a:t>esp</a:t>
            </a:r>
            <a:r>
              <a:rPr lang="en-US" altLang="zh-CN" b="1" dirty="0"/>
              <a:t> </a:t>
            </a:r>
            <a:r>
              <a:rPr lang="zh-CN" altLang="en-US" b="1" dirty="0"/>
              <a:t>指出</a:t>
            </a:r>
            <a:endParaRPr lang="en-US" altLang="zh-CN" b="1" dirty="0"/>
          </a:p>
          <a:p>
            <a:pPr lvl="2"/>
            <a:r>
              <a:rPr lang="zh-CN" altLang="en-US" b="1" dirty="0"/>
              <a:t>栈帧由</a:t>
            </a:r>
            <a:r>
              <a:rPr lang="en-US" altLang="zh-CN" b="1" dirty="0" err="1"/>
              <a:t>rbp</a:t>
            </a:r>
            <a:r>
              <a:rPr lang="en-US" altLang="zh-CN" b="1" dirty="0"/>
              <a:t> / </a:t>
            </a:r>
            <a:r>
              <a:rPr lang="en-US" altLang="zh-CN" b="1" dirty="0" err="1"/>
              <a:t>ebp</a:t>
            </a:r>
            <a:r>
              <a:rPr lang="en-US" altLang="zh-CN" b="1" dirty="0"/>
              <a:t> </a:t>
            </a:r>
            <a:r>
              <a:rPr lang="zh-CN" altLang="en-US" b="1" dirty="0"/>
              <a:t>指出</a:t>
            </a:r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r>
              <a:rPr lang="zh-CN" altLang="en-US" b="1" dirty="0"/>
              <a:t>示例：</a:t>
            </a:r>
            <a:r>
              <a:rPr lang="en-US" altLang="zh-CN" b="1" dirty="0"/>
              <a:t>P</a:t>
            </a:r>
            <a:r>
              <a:rPr lang="zh-CN" altLang="en-US" b="1" dirty="0"/>
              <a:t>过程调用</a:t>
            </a:r>
            <a:r>
              <a:rPr lang="en-US" altLang="zh-CN" b="1" dirty="0"/>
              <a:t>Q</a:t>
            </a:r>
          </a:p>
          <a:p>
            <a:pPr lvl="3"/>
            <a:r>
              <a:rPr lang="en-US" altLang="zh-CN" b="1" dirty="0"/>
              <a:t>P</a:t>
            </a:r>
            <a:r>
              <a:rPr lang="zh-CN" altLang="en-US" b="1" dirty="0"/>
              <a:t>的返回地址在</a:t>
            </a:r>
            <a:r>
              <a:rPr lang="en-US" altLang="zh-CN" b="1" dirty="0"/>
              <a:t>call</a:t>
            </a:r>
            <a:r>
              <a:rPr lang="zh-CN" altLang="en-US" b="1" dirty="0"/>
              <a:t>时压入栈，作为</a:t>
            </a:r>
            <a:r>
              <a:rPr lang="en-US" altLang="zh-CN" b="1" dirty="0"/>
              <a:t>P</a:t>
            </a:r>
            <a:r>
              <a:rPr lang="zh-CN" altLang="en-US" b="1" dirty="0"/>
              <a:t>栈帧的末尾</a:t>
            </a:r>
            <a:endParaRPr lang="en-US" altLang="zh-CN" b="1" dirty="0"/>
          </a:p>
          <a:p>
            <a:pPr lvl="3"/>
            <a:r>
              <a:rPr lang="en-US" altLang="zh-CN" b="1" dirty="0"/>
              <a:t>Q</a:t>
            </a:r>
            <a:r>
              <a:rPr lang="zh-CN" altLang="en-US" b="1" dirty="0"/>
              <a:t>的参数在</a:t>
            </a:r>
            <a:r>
              <a:rPr lang="en-US" altLang="zh-CN" b="1" dirty="0"/>
              <a:t>P</a:t>
            </a:r>
            <a:r>
              <a:rPr lang="zh-CN" altLang="en-US" b="1" dirty="0"/>
              <a:t>栈帧中</a:t>
            </a:r>
            <a:endParaRPr lang="en-US" altLang="zh-CN" b="1" dirty="0"/>
          </a:p>
          <a:p>
            <a:pPr lvl="3"/>
            <a:r>
              <a:rPr lang="en-US" altLang="zh-CN" b="1" dirty="0"/>
              <a:t>Q</a:t>
            </a:r>
            <a:r>
              <a:rPr lang="zh-CN" altLang="en-US" b="1" dirty="0"/>
              <a:t>进入后要完成栈帧切换</a:t>
            </a:r>
            <a:endParaRPr lang="en-US" altLang="zh-CN" b="1" dirty="0"/>
          </a:p>
          <a:p>
            <a:pPr lvl="3">
              <a:buNone/>
            </a:pPr>
            <a:r>
              <a:rPr lang="en-US" altLang="zh-CN" b="1" dirty="0"/>
              <a:t>         </a:t>
            </a:r>
            <a:r>
              <a:rPr lang="zh-CN" altLang="en-US" b="1" dirty="0"/>
              <a:t>（</a:t>
            </a:r>
            <a:r>
              <a:rPr lang="en-US" altLang="zh-CN" b="1" dirty="0" err="1"/>
              <a:t>rbp</a:t>
            </a:r>
            <a:r>
              <a:rPr lang="en-US" altLang="zh-CN" b="1" dirty="0"/>
              <a:t>/</a:t>
            </a:r>
            <a:r>
              <a:rPr lang="en-US" altLang="zh-CN" b="1" dirty="0" err="1"/>
              <a:t>ebp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3"/>
            <a:r>
              <a:rPr lang="en-US" altLang="zh-CN" b="1" dirty="0"/>
              <a:t>Q</a:t>
            </a:r>
            <a:r>
              <a:rPr lang="zh-CN" altLang="en-US" b="1" dirty="0"/>
              <a:t>内部的局部变量在</a:t>
            </a:r>
            <a:r>
              <a:rPr lang="en-US" altLang="zh-CN" b="1" dirty="0"/>
              <a:t>Q</a:t>
            </a:r>
            <a:r>
              <a:rPr lang="zh-CN" altLang="en-US" b="1" dirty="0"/>
              <a:t>的栈帧中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10" y="36671"/>
            <a:ext cx="3667392" cy="67389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12430" y="2297430"/>
            <a:ext cx="2370772" cy="19659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8012430" y="4263390"/>
            <a:ext cx="2370772" cy="23088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椭圆 6"/>
          <p:cNvSpPr/>
          <p:nvPr/>
        </p:nvSpPr>
        <p:spPr>
          <a:xfrm>
            <a:off x="6435090" y="4149090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椭圆 7"/>
          <p:cNvSpPr/>
          <p:nvPr/>
        </p:nvSpPr>
        <p:spPr>
          <a:xfrm>
            <a:off x="6435090" y="6184266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10" name="直接箭头连接符 9"/>
          <p:cNvCxnSpPr>
            <a:endCxn id="8" idx="2"/>
          </p:cNvCxnSpPr>
          <p:nvPr/>
        </p:nvCxnSpPr>
        <p:spPr>
          <a:xfrm>
            <a:off x="4400550" y="2503170"/>
            <a:ext cx="2034540" cy="392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897630" y="3006090"/>
            <a:ext cx="2537460" cy="125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595610" y="2743200"/>
            <a:ext cx="986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调用者</a:t>
            </a:r>
            <a:r>
              <a:rPr lang="en-US" altLang="zh-CN" b="1" dirty="0"/>
              <a:t>P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10595610" y="4836161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被调用者</a:t>
            </a:r>
            <a:r>
              <a:rPr lang="en-US" altLang="zh-CN" b="1" dirty="0"/>
              <a:t>Q</a:t>
            </a:r>
            <a:endParaRPr lang="zh-CN" altLang="en-US" b="1" dirty="0"/>
          </a:p>
        </p:txBody>
      </p:sp>
      <p:sp>
        <p:nvSpPr>
          <p:cNvPr id="15" name="椭圆 14"/>
          <p:cNvSpPr/>
          <p:nvPr/>
        </p:nvSpPr>
        <p:spPr>
          <a:xfrm>
            <a:off x="8012430" y="3977640"/>
            <a:ext cx="118872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" name="文本框 15"/>
          <p:cNvSpPr txBox="1"/>
          <p:nvPr/>
        </p:nvSpPr>
        <p:spPr>
          <a:xfrm>
            <a:off x="5650230" y="3065830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由</a:t>
            </a:r>
            <a:r>
              <a:rPr lang="en-US" altLang="zh-CN" b="1" dirty="0"/>
              <a:t>call</a:t>
            </a:r>
            <a:r>
              <a:rPr lang="zh-CN" altLang="en-US" b="1" dirty="0"/>
              <a:t>指令压入栈</a:t>
            </a:r>
          </a:p>
        </p:txBody>
      </p:sp>
      <p:cxnSp>
        <p:nvCxnSpPr>
          <p:cNvPr id="17" name="直接箭头连接符 16"/>
          <p:cNvCxnSpPr>
            <a:stCxn id="16" idx="3"/>
            <a:endCxn id="15" idx="1"/>
          </p:cNvCxnSpPr>
          <p:nvPr/>
        </p:nvCxnSpPr>
        <p:spPr>
          <a:xfrm>
            <a:off x="6831330" y="3388996"/>
            <a:ext cx="1355184" cy="6304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906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E470B8-AFB9-47F8-9969-D8EAC5BA4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18" y="3874349"/>
            <a:ext cx="7896425" cy="262138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pPr>
                <a:defRPr/>
              </a:pPr>
              <a:t>98</a:t>
            </a:fld>
            <a:endParaRPr lang="zh-CN" altLang="en-US" b="1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3.7.2 </a:t>
            </a:r>
            <a:r>
              <a:rPr lang="zh-CN" altLang="en-US" b="1" dirty="0"/>
              <a:t>转移控制</a:t>
            </a:r>
            <a:endParaRPr lang="en-US" altLang="zh-CN" b="1" dirty="0"/>
          </a:p>
          <a:p>
            <a:pPr lvl="1"/>
            <a:r>
              <a:rPr lang="zh-CN" altLang="en-US" b="1" dirty="0"/>
              <a:t>支持调用和返回的指令</a:t>
            </a:r>
            <a:endParaRPr lang="en-US" altLang="zh-CN" b="1" dirty="0"/>
          </a:p>
          <a:p>
            <a:pPr lvl="1"/>
            <a:r>
              <a:rPr lang="en-US" altLang="zh-CN" b="1" dirty="0"/>
              <a:t>call</a:t>
            </a:r>
            <a:r>
              <a:rPr lang="zh-CN" altLang="en-US" b="1" dirty="0"/>
              <a:t>指令将返回地址入栈，跳转到所指出的地址</a:t>
            </a:r>
            <a:r>
              <a:rPr lang="en-US" altLang="zh-CN" b="1" dirty="0"/>
              <a:t>——</a:t>
            </a:r>
            <a:r>
              <a:rPr lang="zh-CN" altLang="en-US" b="1" dirty="0"/>
              <a:t>被调用过程的起始处</a:t>
            </a:r>
            <a:endParaRPr lang="en-US" altLang="zh-CN" b="1" dirty="0"/>
          </a:p>
          <a:p>
            <a:pPr lvl="1"/>
            <a:r>
              <a:rPr lang="en-US" altLang="zh-CN" b="1" dirty="0"/>
              <a:t>ret</a:t>
            </a:r>
            <a:r>
              <a:rPr lang="zh-CN" altLang="en-US" b="1" dirty="0"/>
              <a:t>从栈中探出一个地址，然后跳转过去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129" y="363376"/>
            <a:ext cx="4927008" cy="17211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05972" y="3866849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下一条指令地址</a:t>
            </a:r>
          </a:p>
        </p:txBody>
      </p:sp>
      <p:sp>
        <p:nvSpPr>
          <p:cNvPr id="9" name="任意多边形 8"/>
          <p:cNvSpPr/>
          <p:nvPr/>
        </p:nvSpPr>
        <p:spPr>
          <a:xfrm flipV="1">
            <a:off x="4335429" y="4329444"/>
            <a:ext cx="5029200" cy="461315"/>
          </a:xfrm>
          <a:custGeom>
            <a:avLst/>
            <a:gdLst>
              <a:gd name="connsiteX0" fmla="*/ 0 w 5029200"/>
              <a:gd name="connsiteY0" fmla="*/ 423129 h 423129"/>
              <a:gd name="connsiteX1" fmla="*/ 3188970 w 5029200"/>
              <a:gd name="connsiteY1" fmla="*/ 219 h 423129"/>
              <a:gd name="connsiteX2" fmla="*/ 5029200 w 5029200"/>
              <a:gd name="connsiteY2" fmla="*/ 377409 h 42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9200" h="423129">
                <a:moveTo>
                  <a:pt x="0" y="423129"/>
                </a:moveTo>
                <a:cubicBezTo>
                  <a:pt x="1175385" y="215484"/>
                  <a:pt x="2350770" y="7839"/>
                  <a:pt x="3188970" y="219"/>
                </a:cubicBezTo>
                <a:cubicBezTo>
                  <a:pt x="4027170" y="-7401"/>
                  <a:pt x="4528185" y="185004"/>
                  <a:pt x="5029200" y="377409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505460" y="5069760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调用前堆栈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4289709" y="3923933"/>
            <a:ext cx="4434840" cy="2258632"/>
          </a:xfrm>
          <a:custGeom>
            <a:avLst/>
            <a:gdLst>
              <a:gd name="connsiteX0" fmla="*/ 0 w 4434840"/>
              <a:gd name="connsiteY0" fmla="*/ 54661 h 2258632"/>
              <a:gd name="connsiteX1" fmla="*/ 320040 w 4434840"/>
              <a:gd name="connsiteY1" fmla="*/ 237541 h 2258632"/>
              <a:gd name="connsiteX2" fmla="*/ 514350 w 4434840"/>
              <a:gd name="connsiteY2" fmla="*/ 1940611 h 2258632"/>
              <a:gd name="connsiteX3" fmla="*/ 2548890 w 4434840"/>
              <a:gd name="connsiteY3" fmla="*/ 2169211 h 2258632"/>
              <a:gd name="connsiteX4" fmla="*/ 3314700 w 4434840"/>
              <a:gd name="connsiteY4" fmla="*/ 900481 h 2258632"/>
              <a:gd name="connsiteX5" fmla="*/ 4434840 w 4434840"/>
              <a:gd name="connsiteY5" fmla="*/ 66091 h 225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4840" h="2258632">
                <a:moveTo>
                  <a:pt x="0" y="54661"/>
                </a:moveTo>
                <a:cubicBezTo>
                  <a:pt x="117157" y="-11062"/>
                  <a:pt x="234315" y="-76784"/>
                  <a:pt x="320040" y="237541"/>
                </a:cubicBezTo>
                <a:cubicBezTo>
                  <a:pt x="405765" y="551866"/>
                  <a:pt x="142875" y="1618666"/>
                  <a:pt x="514350" y="1940611"/>
                </a:cubicBezTo>
                <a:cubicBezTo>
                  <a:pt x="885825" y="2262556"/>
                  <a:pt x="2082165" y="2342566"/>
                  <a:pt x="2548890" y="2169211"/>
                </a:cubicBezTo>
                <a:cubicBezTo>
                  <a:pt x="3015615" y="1995856"/>
                  <a:pt x="3000375" y="1251001"/>
                  <a:pt x="3314700" y="900481"/>
                </a:cubicBezTo>
                <a:cubicBezTo>
                  <a:pt x="3629025" y="549961"/>
                  <a:pt x="4031932" y="308026"/>
                  <a:pt x="4434840" y="66091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5093970" y="5176763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刚调用时堆栈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664184" y="5240828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返回后的堆栈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76399" y="3551184"/>
            <a:ext cx="154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过程</a:t>
            </a:r>
            <a:r>
              <a:rPr lang="en-US" altLang="zh-CN" b="1" dirty="0">
                <a:solidFill>
                  <a:srgbClr val="00B050"/>
                </a:solidFill>
              </a:rPr>
              <a:t>/</a:t>
            </a:r>
            <a:r>
              <a:rPr lang="zh-CN" altLang="en-US" b="1" dirty="0">
                <a:solidFill>
                  <a:srgbClr val="00B050"/>
                </a:solidFill>
              </a:rPr>
              <a:t>函数的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zh-CN" altLang="en-US" b="1" dirty="0">
                <a:solidFill>
                  <a:srgbClr val="00B050"/>
                </a:solidFill>
              </a:rPr>
              <a:t>入口地址</a:t>
            </a:r>
          </a:p>
        </p:txBody>
      </p:sp>
    </p:spTree>
    <p:extLst>
      <p:ext uri="{BB962C8B-B14F-4D97-AF65-F5344CB8AC3E}">
        <p14:creationId xmlns:p14="http://schemas.microsoft.com/office/powerpoint/2010/main" val="6600640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9CFD2E-76D7-425F-BB09-CE477CB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FCD3A-9929-4509-8A7C-FBB8F66D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12" y="892756"/>
            <a:ext cx="8981440" cy="56461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C53366-6C6C-49AE-9FA9-05BF776660A0}"/>
              </a:ext>
            </a:extLst>
          </p:cNvPr>
          <p:cNvSpPr txBox="1"/>
          <p:nvPr/>
        </p:nvSpPr>
        <p:spPr>
          <a:xfrm>
            <a:off x="416560" y="1645920"/>
            <a:ext cx="2258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L1~L2: leaf</a:t>
            </a:r>
            <a:r>
              <a:rPr lang="zh-CN" altLang="en-US" sz="2400" dirty="0"/>
              <a:t>中</a:t>
            </a:r>
            <a:endParaRPr lang="en-US" altLang="zh-CN" sz="2400" dirty="0"/>
          </a:p>
          <a:p>
            <a:r>
              <a:rPr lang="en-US" altLang="zh-CN" sz="2400" dirty="0"/>
              <a:t>T1~T4: main</a:t>
            </a:r>
            <a:r>
              <a:rPr lang="zh-CN" altLang="en-US" sz="2400" dirty="0"/>
              <a:t>中</a:t>
            </a:r>
            <a:endParaRPr lang="en-US" altLang="zh-CN" sz="2400" dirty="0"/>
          </a:p>
          <a:p>
            <a:r>
              <a:rPr lang="en-US" altLang="zh-CN" sz="2400" dirty="0"/>
              <a:t>M1~M2: main</a:t>
            </a:r>
            <a:r>
              <a:rPr lang="zh-CN" altLang="en-US" sz="2400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39496884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5383</TotalTime>
  <Words>7845</Words>
  <Application>Microsoft Office PowerPoint</Application>
  <PresentationFormat>宽屏</PresentationFormat>
  <Paragraphs>1632</Paragraphs>
  <Slides>119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42" baseType="lpstr">
      <vt:lpstr>Courier</vt:lpstr>
      <vt:lpstr>MTMIZ</vt:lpstr>
      <vt:lpstr>MTSYN</vt:lpstr>
      <vt:lpstr>StoneSans</vt:lpstr>
      <vt:lpstr>TimesTen-Italic</vt:lpstr>
      <vt:lpstr>TimesTen-Roman</vt:lpstr>
      <vt:lpstr>ZztexMono-Italic</vt:lpstr>
      <vt:lpstr>ZztexMono-Regular</vt:lpstr>
      <vt:lpstr>黑体</vt:lpstr>
      <vt:lpstr>华文楷体</vt:lpstr>
      <vt:lpstr>宋体</vt:lpstr>
      <vt:lpstr>Arial</vt:lpstr>
      <vt:lpstr>Arial Narrow</vt:lpstr>
      <vt:lpstr>Calibri</vt:lpstr>
      <vt:lpstr>Calibri Bold</vt:lpstr>
      <vt:lpstr>Calibri Bold Italic</vt:lpstr>
      <vt:lpstr>Calibri Italic</vt:lpstr>
      <vt:lpstr>Courier New</vt:lpstr>
      <vt:lpstr>Courier New Bold</vt:lpstr>
      <vt:lpstr>Times New Roman</vt:lpstr>
      <vt:lpstr>Wingdings</vt:lpstr>
      <vt:lpstr>Wingdings 2</vt:lpstr>
      <vt:lpstr>1_Office 主题</vt:lpstr>
      <vt:lpstr>Chapter 3 程序的机器级表示</vt:lpstr>
      <vt:lpstr>程序的机器级表示</vt:lpstr>
      <vt:lpstr>Intel x86 处理器</vt:lpstr>
      <vt:lpstr>Intel x86 进化: 里程碑</vt:lpstr>
      <vt:lpstr>Intel x86 处理器, cont.</vt:lpstr>
      <vt:lpstr>2015 State of the Art</vt:lpstr>
      <vt:lpstr>x86 的另外玩家: Advanced Micro Devices (AMD)</vt:lpstr>
      <vt:lpstr>定义</vt:lpstr>
      <vt:lpstr>汇编/机器代码</vt:lpstr>
      <vt:lpstr>C 生成目标代码</vt:lpstr>
      <vt:lpstr>3.2 程序编码</vt:lpstr>
      <vt:lpstr>PowerPoint 演示文稿</vt:lpstr>
      <vt:lpstr>PowerPoint 演示文稿</vt:lpstr>
      <vt:lpstr>PowerPoint 演示文稿</vt:lpstr>
      <vt:lpstr>PowerPoint 演示文稿</vt:lpstr>
      <vt:lpstr>x86-64 寄存器</vt:lpstr>
      <vt:lpstr>IA32 寄存器</vt:lpstr>
      <vt:lpstr>PowerPoint 演示文稿</vt:lpstr>
      <vt:lpstr>指令表示*</vt:lpstr>
      <vt:lpstr>PowerPoint 演示文稿</vt:lpstr>
      <vt:lpstr>操作数个数</vt:lpstr>
      <vt:lpstr>寻址方式</vt:lpstr>
      <vt:lpstr>PowerPoint 演示文稿</vt:lpstr>
      <vt:lpstr>PowerPoint 演示文稿</vt:lpstr>
      <vt:lpstr> 3、间接寻址方式 </vt:lpstr>
      <vt:lpstr> 3、间接寻址方式 </vt:lpstr>
      <vt:lpstr> 4、变址寻址方式 </vt:lpstr>
      <vt:lpstr>PowerPoint 演示文稿</vt:lpstr>
      <vt:lpstr>PowerPoint 演示文稿</vt:lpstr>
      <vt:lpstr>PowerPoint 演示文稿</vt:lpstr>
      <vt:lpstr>地址计算</vt:lpstr>
      <vt:lpstr>PowerPoint 演示文稿</vt:lpstr>
      <vt:lpstr>PowerPoint 演示文稿</vt:lpstr>
      <vt:lpstr>PowerPoint 演示文稿</vt:lpstr>
      <vt:lpstr>movq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数据传送示例</vt:lpstr>
      <vt:lpstr>Swap()</vt:lpstr>
      <vt:lpstr>Swap()</vt:lpstr>
      <vt:lpstr>Swap()</vt:lpstr>
      <vt:lpstr>Swap()</vt:lpstr>
      <vt:lpstr>Swap()</vt:lpstr>
      <vt:lpstr>Swap()</vt:lpstr>
      <vt:lpstr>x86-64 栈</vt:lpstr>
      <vt:lpstr>x86-64 栈: Push</vt:lpstr>
      <vt:lpstr>x86-64 栈: Pop</vt:lpstr>
      <vt:lpstr>PowerPoint 演示文稿</vt:lpstr>
      <vt:lpstr>3.5 算术与逻辑操作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算术逻辑操作示例</vt:lpstr>
      <vt:lpstr>PowerPoint 演示文稿</vt:lpstr>
      <vt:lpstr>3.6 控制</vt:lpstr>
      <vt:lpstr>处理器状态 (x86-64)</vt:lpstr>
      <vt:lpstr>PowerPoint 演示文稿</vt:lpstr>
      <vt:lpstr>PowerPoint 演示文稿</vt:lpstr>
      <vt:lpstr>PowerPoint 演示文稿</vt:lpstr>
      <vt:lpstr>x86-64 整数寄存器</vt:lpstr>
      <vt:lpstr>PowerPoint 演示文稿</vt:lpstr>
      <vt:lpstr>例题</vt:lpstr>
      <vt:lpstr>例题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条件转移示例</vt:lpstr>
      <vt:lpstr>Goto Code</vt:lpstr>
      <vt:lpstr>用条件传送来实现条件分支</vt:lpstr>
      <vt:lpstr>条件传送</vt:lpstr>
      <vt:lpstr>条件传送</vt:lpstr>
      <vt:lpstr>条件传送示例</vt:lpstr>
      <vt:lpstr>不适用于条件传送的情况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3.7 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3.8 数组分配和访问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链接</dc:title>
  <dc:creator>IE</dc:creator>
  <cp:lastModifiedBy>yiwangszu</cp:lastModifiedBy>
  <cp:revision>329</cp:revision>
  <dcterms:created xsi:type="dcterms:W3CDTF">2016-01-21T00:46:33Z</dcterms:created>
  <dcterms:modified xsi:type="dcterms:W3CDTF">2020-05-11T01:23:08Z</dcterms:modified>
</cp:coreProperties>
</file>